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70" r:id="rId3"/>
    <p:sldId id="278" r:id="rId4"/>
    <p:sldId id="293" r:id="rId5"/>
    <p:sldId id="269" r:id="rId6"/>
    <p:sldId id="261" r:id="rId7"/>
    <p:sldId id="287" r:id="rId8"/>
    <p:sldId id="288" r:id="rId9"/>
    <p:sldId id="284" r:id="rId10"/>
    <p:sldId id="271" r:id="rId11"/>
    <p:sldId id="289" r:id="rId12"/>
    <p:sldId id="294" r:id="rId13"/>
    <p:sldId id="259" r:id="rId14"/>
    <p:sldId id="275" r:id="rId15"/>
    <p:sldId id="274" r:id="rId16"/>
    <p:sldId id="286" r:id="rId17"/>
    <p:sldId id="280" r:id="rId18"/>
    <p:sldId id="264" r:id="rId19"/>
    <p:sldId id="265" r:id="rId20"/>
    <p:sldId id="266" r:id="rId21"/>
    <p:sldId id="292" r:id="rId22"/>
    <p:sldId id="279" r:id="rId23"/>
    <p:sldId id="267" r:id="rId24"/>
    <p:sldId id="272" r:id="rId25"/>
    <p:sldId id="277" r:id="rId26"/>
    <p:sldId id="291" r:id="rId27"/>
    <p:sldId id="281" r:id="rId28"/>
  </p:sldIdLst>
  <p:sldSz cx="9144000" cy="6858000" type="screen4x3"/>
  <p:notesSz cx="666273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>
        <p:scale>
          <a:sx n="103" d="100"/>
          <a:sy n="10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F60F-1F7E-48BB-8AC3-B592B4306484}" type="datetimeFigureOut">
              <a:rPr lang="pl-PL" smtClean="0"/>
              <a:t>2011-12-21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C55A9-A7A7-4BD5-8C0D-65F1D0C49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12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4012" y="2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613C-40F3-41F9-B265-9DD4B84629F1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4012" y="9428585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58C09-FD3B-4013-A1E3-39129D6A67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43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8C09-FD3B-4013-A1E3-39129D6A67EC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CD5F5-F500-4A7A-B12E-217B29D10AD9}" type="datetimeFigureOut">
              <a:rPr lang="pl-PL" smtClean="0"/>
              <a:pPr/>
              <a:t>2011-12-21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934D-4AEA-4550-ACBD-A4B39292E1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517632" cy="3024336"/>
          </a:xfrm>
        </p:spPr>
        <p:txBody>
          <a:bodyPr>
            <a:normAutofit fontScale="90000"/>
          </a:bodyPr>
          <a:lstStyle/>
          <a:p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Unterschiede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Steuersystem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zwischen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Polen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deutschsprachigen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Ländern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Deutschland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Österreich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Zusammenfassung der Unternehmenssteuersysteme</a:t>
            </a:r>
            <a:endParaRPr lang="pl-PL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473577"/>
              </p:ext>
            </p:extLst>
          </p:nvPr>
        </p:nvGraphicFramePr>
        <p:xfrm>
          <a:off x="683567" y="1628799"/>
          <a:ext cx="7848871" cy="4032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2738"/>
                <a:gridCol w="1272790"/>
                <a:gridCol w="1484922"/>
                <a:gridCol w="1414211"/>
                <a:gridCol w="1414210"/>
              </a:tblGrid>
              <a:tr h="30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Polen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Österreich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Deutschland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Schweiz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effectLst/>
                        </a:rPr>
                        <a:t>Steuersystem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klassisch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klassisch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klassisch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kumimoji="0" lang="pl-PL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klassisch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</a:rPr>
                        <a:t>Unternehmenssteuer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19%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25%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Einheitssatz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15,83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Einheitssatz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9%-25%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effectLst/>
                        </a:rPr>
                        <a:t>Sonstige</a:t>
                      </a:r>
                      <a:endParaRPr lang="pl-PL" sz="11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</a:rPr>
                        <a:t>Unternehmenssteuer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keine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keine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Gewerbesteuer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15-18%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</a:rPr>
                        <a:t>Gruppenbesteuerung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Ja/ausl.Töchter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Ja/Betriebsstätte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Nein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effectLst/>
                        </a:rPr>
                        <a:t>Dividenden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19%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½ </a:t>
                      </a:r>
                      <a:r>
                        <a:rPr lang="pl-PL" sz="1400" dirty="0" err="1">
                          <a:effectLst/>
                        </a:rPr>
                        <a:t>Steuersatz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25%+1.375%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35%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</a:rPr>
                        <a:t>Abschreibungsmethode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linear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(</a:t>
                      </a:r>
                      <a:r>
                        <a:rPr lang="pl-PL" sz="1400" dirty="0" err="1">
                          <a:effectLst/>
                        </a:rPr>
                        <a:t>degressiv</a:t>
                      </a:r>
                      <a:r>
                        <a:rPr lang="pl-PL" sz="14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linear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linear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(</a:t>
                      </a:r>
                      <a:r>
                        <a:rPr lang="pl-PL" sz="1400" dirty="0" err="1">
                          <a:effectLst/>
                        </a:rPr>
                        <a:t>degressiv</a:t>
                      </a:r>
                      <a:r>
                        <a:rPr lang="pl-PL" sz="14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1400" dirty="0" err="1" smtClean="0">
                          <a:effectLst/>
                        </a:rPr>
                        <a:t>linear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(</a:t>
                      </a:r>
                      <a:r>
                        <a:rPr lang="pl-PL" sz="1400" dirty="0" err="1" smtClean="0">
                          <a:effectLst/>
                        </a:rPr>
                        <a:t>degressiv</a:t>
                      </a:r>
                      <a:r>
                        <a:rPr lang="pl-PL" sz="1400" dirty="0" smtClean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effectLst/>
                        </a:rPr>
                        <a:t>Verlustvorträge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 </a:t>
                      </a:r>
                      <a:r>
                        <a:rPr lang="pl-PL" sz="1400" dirty="0" err="1">
                          <a:effectLst/>
                        </a:rPr>
                        <a:t>Jahre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unbegrenzt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unbegrenzt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1400" dirty="0" smtClean="0">
                          <a:effectLst/>
                        </a:rPr>
                        <a:t>7 </a:t>
                      </a:r>
                      <a:r>
                        <a:rPr lang="pl-PL" sz="1400" dirty="0" err="1" smtClean="0">
                          <a:effectLst/>
                        </a:rPr>
                        <a:t>Jahre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</a:rPr>
                        <a:t>Investitionsbegünstigung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SWZ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Forschung</a:t>
                      </a:r>
                      <a:r>
                        <a:rPr lang="pl-PL" sz="1400" dirty="0">
                          <a:effectLst/>
                        </a:rPr>
                        <a:t>/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Ausbildung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Sonder-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abschreibungen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1400" dirty="0" err="1" smtClean="0">
                          <a:effectLst/>
                        </a:rPr>
                        <a:t>Steuererleichter-ungen</a:t>
                      </a:r>
                      <a:r>
                        <a:rPr lang="pl-PL" sz="1400" dirty="0" smtClean="0">
                          <a:effectLst/>
                        </a:rPr>
                        <a:t> </a:t>
                      </a:r>
                      <a:r>
                        <a:rPr lang="pl-PL" sz="1400" dirty="0" err="1" smtClean="0">
                          <a:effectLst/>
                        </a:rPr>
                        <a:t>für</a:t>
                      </a:r>
                      <a:r>
                        <a:rPr lang="pl-PL" sz="1400" dirty="0" smtClean="0">
                          <a:effectLst/>
                        </a:rPr>
                        <a:t> </a:t>
                      </a:r>
                      <a:r>
                        <a:rPr lang="pl-PL" sz="1400" dirty="0" err="1" smtClean="0">
                          <a:effectLst/>
                        </a:rPr>
                        <a:t>neue</a:t>
                      </a:r>
                      <a:r>
                        <a:rPr lang="pl-PL" sz="1400" dirty="0" smtClean="0">
                          <a:effectLst/>
                        </a:rPr>
                        <a:t> </a:t>
                      </a:r>
                      <a:r>
                        <a:rPr lang="pl-PL" sz="1400" dirty="0" err="1" smtClean="0">
                          <a:effectLst/>
                        </a:rPr>
                        <a:t>Unternehmen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Einkommensteuer</a:t>
            </a:r>
            <a:r>
              <a:rPr lang="pl-PL" sz="2800" b="1" dirty="0" smtClean="0">
                <a:solidFill>
                  <a:schemeClr val="bg1"/>
                </a:solidFill>
              </a:rPr>
              <a:t> in Polen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641379"/>
          </a:xfrm>
        </p:spPr>
        <p:txBody>
          <a:bodyPr>
            <a:normAutofit/>
          </a:bodyPr>
          <a:lstStyle/>
          <a:p>
            <a:pPr marL="360363" indent="0">
              <a:buNone/>
              <a:defRPr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euer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(poln. Podatek dochodowy od osób fizycznych)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unterliegen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Einkünfte aus: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-nichtselbstständiger Arbeit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-selbständiger Arbeit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-wirtschaftlicher Tätigkeit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-spezieller landwirtschaftlicher Tätigkeit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-Liegenschaften oder ihren Teilen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-Vermietung u. Verpachtung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-Kapitalvermögen u. Vermögensrechten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-(sonstigen) Verkaufs- u. Tauschgeschäften</a:t>
            </a:r>
          </a:p>
          <a:p>
            <a:pPr marL="628650" lvl="1" indent="0">
              <a:buNone/>
              <a:defRPr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-sonstigen Quellen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8992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Einkommensteuer</a:t>
            </a:r>
            <a:r>
              <a:rPr lang="pl-PL" sz="2800" b="1" dirty="0" smtClean="0">
                <a:solidFill>
                  <a:schemeClr val="bg1"/>
                </a:solidFill>
              </a:rPr>
              <a:t> in Polen (2)</a:t>
            </a:r>
            <a:endParaRPr lang="pl-PL" sz="2800" dirty="0">
              <a:solidFill>
                <a:schemeClr val="bg1"/>
              </a:solidFill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79041"/>
              </p:ext>
            </p:extLst>
          </p:nvPr>
        </p:nvGraphicFramePr>
        <p:xfrm>
          <a:off x="899592" y="1772816"/>
          <a:ext cx="7488832" cy="3507143"/>
        </p:xfrm>
        <a:graphic>
          <a:graphicData uri="http://schemas.openxmlformats.org/drawingml/2006/table">
            <a:tbl>
              <a:tblPr firstRow="1" firstCol="1" lastCol="1" bandRow="1"/>
              <a:tblGrid>
                <a:gridCol w="2466118"/>
                <a:gridCol w="2466919"/>
                <a:gridCol w="2555795"/>
              </a:tblGrid>
              <a:tr h="102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Steuerpflichtiges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Einkommen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über… in PLN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Steuerpflichtiges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Einkommen bis zu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… in PLN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Anwendbare Steuer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70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85.528,00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18% abzüglich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556,02 PLN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31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85.528,00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14.839,02 PLN zuzüglich 32% des Überschusses über 85.528,00 PLN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Die gem. Einkommensteuergesetz abzugsfähigen Werbungskosten betragen 111,25 PLN pro Monat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812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chemeClr val="bg1"/>
                </a:solidFill>
              </a:rPr>
              <a:t>Einkommensteuer</a:t>
            </a:r>
            <a:r>
              <a:rPr lang="pl-PL" sz="2800" b="1" dirty="0">
                <a:solidFill>
                  <a:schemeClr val="bg1"/>
                </a:solidFill>
              </a:rPr>
              <a:t> in </a:t>
            </a:r>
            <a:r>
              <a:rPr lang="pl-PL" sz="2800" b="1" dirty="0" err="1" smtClean="0">
                <a:solidFill>
                  <a:schemeClr val="bg1"/>
                </a:solidFill>
              </a:rPr>
              <a:t>Deutschland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Autofit/>
          </a:bodyPr>
          <a:lstStyle/>
          <a:p>
            <a:pPr marL="536400" lvl="0" indent="-179388" fontAlgn="base">
              <a:spcBef>
                <a:spcPts val="480"/>
              </a:spcBef>
              <a:spcAft>
                <a:spcPct val="0"/>
              </a:spcAft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gilt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Progressivbesteuerung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wobei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Steuersatz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der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Höhe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versteuernden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abhängt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9388" fontAlgn="base">
              <a:spcBef>
                <a:spcPts val="480"/>
              </a:spcBef>
              <a:spcAft>
                <a:spcPct val="0"/>
              </a:spcAft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anders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Polen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regeln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deutschen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Steuervorschriften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Prozentsteuersatz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nicht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direkt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536400" indent="-179388" fontAlgn="base">
              <a:spcBef>
                <a:spcPts val="480"/>
              </a:spcBef>
              <a:spcAft>
                <a:spcPct val="0"/>
              </a:spcAft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Ermittlung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Steuerlast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anhand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Formel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Grundsatz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mit der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Höhe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ändert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9388" fontAlgn="base">
              <a:spcBef>
                <a:spcPts val="480"/>
              </a:spcBef>
              <a:spcAft>
                <a:spcPct val="0"/>
              </a:spcAft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im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Jahr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2011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Freibetrag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8.004 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</a:p>
          <a:p>
            <a:pPr marL="720725" lvl="0" indent="-179388" fontAlgn="base">
              <a:spcBef>
                <a:spcPts val="480"/>
              </a:spcBef>
              <a:spcAft>
                <a:spcPct val="0"/>
              </a:spcAft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nach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Durchführung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entsprechender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Berechnungen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Steuersatz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8.005 EUR 14%, der bis 42%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52.882 EUR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wächst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720725" lvl="0" indent="-179388" fontAlgn="base">
              <a:spcBef>
                <a:spcPts val="480"/>
              </a:spcBef>
              <a:spcAft>
                <a:spcPct val="0"/>
              </a:spcAft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Besteuerung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250.731 EUR mit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einem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Linearsatz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45%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07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chemeClr val="bg1"/>
                </a:solidFill>
              </a:rPr>
              <a:t>Einkommensteuer</a:t>
            </a:r>
            <a:r>
              <a:rPr lang="pl-PL" sz="2800" b="1" dirty="0">
                <a:solidFill>
                  <a:schemeClr val="bg1"/>
                </a:solidFill>
              </a:rPr>
              <a:t> in </a:t>
            </a:r>
            <a:r>
              <a:rPr lang="pl-PL" sz="2800" b="1" dirty="0" err="1" smtClean="0">
                <a:solidFill>
                  <a:schemeClr val="bg1"/>
                </a:solidFill>
              </a:rPr>
              <a:t>Deutschland</a:t>
            </a:r>
            <a:r>
              <a:rPr lang="pl-PL" sz="2800" b="1" dirty="0" smtClean="0">
                <a:solidFill>
                  <a:schemeClr val="bg1"/>
                </a:solidFill>
              </a:rPr>
              <a:t> (2)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marL="534988" indent="-174625">
              <a:spcBef>
                <a:spcPts val="480"/>
              </a:spcBef>
              <a:buNone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Arbeitnehmern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richtet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sich der Lohnsteuerabzug sowie der Abzug von Solidaritätszuschlag und ggf. Kirchensteuer nach der auf der Lohnsteuerkarte eingetragenen </a:t>
            </a:r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Lohnsteuerklasse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spcBef>
                <a:spcPts val="480"/>
              </a:spcBef>
              <a:buNone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Einkommensteuergesetz kennt sechs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Lohnsteuerklassen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(I-VI)</a:t>
            </a:r>
          </a:p>
          <a:p>
            <a:pPr marL="534988" indent="-174625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s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oweit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ein Arbeitgeber keine maschinelle Lohnabrechnung einsetzt, wird die Lohnsteuer anhand der im Fachbuchhandel erhältlichen Lohnsteuertabelle ermittelt 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i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der Lohnsteuertabelle ist für jede Lohnsteuerklasse und Lohnstufe die Lohnsteuer ausgewiesen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spcBef>
                <a:spcPts val="480"/>
              </a:spcBef>
              <a:buNone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der Arbeitgeber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behält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Lohnsteuer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Solidaritätszuschlag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Kirchensteuer bei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jeder Lohnabrechnung vom Brutto-Arbeitslohn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führt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Finanzamt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auf der Lohnsteuerkarte bescheinigter Freibetrag wird vor der Anwendung der Lohnsteuertabelle vom steuerpflichtigen Arbeitslohn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abgezogen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60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Einkommensteuer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>
                <a:solidFill>
                  <a:schemeClr val="bg1"/>
                </a:solidFill>
              </a:rPr>
              <a:t>in </a:t>
            </a:r>
            <a:r>
              <a:rPr lang="pl-PL" sz="2800" b="1" dirty="0" err="1" smtClean="0">
                <a:solidFill>
                  <a:schemeClr val="bg1"/>
                </a:solidFill>
              </a:rPr>
              <a:t>Österreich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256584"/>
          </a:xfrm>
        </p:spPr>
        <p:txBody>
          <a:bodyPr>
            <a:noAutofit/>
          </a:bodyPr>
          <a:lstStyle/>
          <a:p>
            <a:pPr marL="536400" indent="-176213">
              <a:spcBef>
                <a:spcPts val="480"/>
              </a:spcBef>
              <a:buNone/>
            </a:pP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gemeinschaftliche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Bundesabgabe,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angeknüpft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 </a:t>
            </a:r>
            <a:endParaRPr lang="pl-PL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6213">
              <a:spcBef>
                <a:spcPts val="480"/>
              </a:spcBef>
              <a:buNone/>
            </a:pP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Finanzausgleich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Steueraufkommen </a:t>
            </a:r>
            <a:r>
              <a:rPr lang="de-DE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Bund, Ländern und Gemeinden aufgeteilt </a:t>
            </a:r>
            <a:endParaRPr lang="pl-PL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d</a:t>
            </a:r>
            <a:r>
              <a:rPr lang="de-DE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zu versteuernde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zvE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zunächst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einer Tarifzone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zugeordnet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dann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lässt sich der Steuerbetrag (</a:t>
            </a:r>
            <a:r>
              <a:rPr lang="de-DE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StB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nach der entsprechenden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Formel berechnen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anach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sind noch die individuellen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Absetzbeträge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vom errechneten Steuerbetrag zu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subtrahieren</a:t>
            </a:r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6213">
              <a:spcBef>
                <a:spcPts val="480"/>
              </a:spcBef>
              <a:buFontTx/>
              <a:buChar char="-"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Nullzone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Grundfreibetrag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b</a:t>
            </a:r>
            <a:r>
              <a:rPr lang="de-DE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zu einem </a:t>
            </a:r>
            <a:r>
              <a:rPr lang="de-DE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zvE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11.000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keine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Steuer </a:t>
            </a:r>
          </a:p>
          <a:p>
            <a:pPr marL="720725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0,00% </a:t>
            </a:r>
            <a:r>
              <a:rPr lang="pl-P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StSatz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Einkommensteile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zwischen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 und 11.000 Euro jährlich</a:t>
            </a:r>
          </a:p>
          <a:p>
            <a:pPr marL="720725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36,5%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StSatz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für Einkommensteile zwischen 11.000 und 25.000 Euro jährlich</a:t>
            </a:r>
          </a:p>
          <a:p>
            <a:pPr marL="720725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43,2143% </a:t>
            </a:r>
            <a:r>
              <a:rPr lang="pl-P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StSatz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Einkommensteile zwischen 25.000 und 60.000 Euro jährlich</a:t>
            </a:r>
          </a:p>
          <a:p>
            <a:pPr marL="720725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50% </a:t>
            </a:r>
            <a:r>
              <a:rPr lang="pl-P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StSatz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Einkommensteile über 60.000 Euro jährlich</a:t>
            </a:r>
          </a:p>
          <a:p>
            <a:pPr marL="536400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b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Einkünften aus nichtselbständiger Arbeit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 Einkommensteuer durch Abzug vom Arbeitslohn erhoben (Lohnsteuer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endParaRPr lang="pl-PL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6213">
              <a:spcBef>
                <a:spcPts val="480"/>
              </a:spcBef>
              <a:buNone/>
            </a:pP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d</a:t>
            </a:r>
            <a:r>
              <a:rPr lang="de-DE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Einkommensteuererklärung ist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bis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zum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April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bzw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bis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zum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30. Juni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elektronischer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Übermittlung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Folgejahres </a:t>
            </a:r>
            <a:r>
              <a:rPr lang="pl-P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einzureichen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Frist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kann </a:t>
            </a:r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verlängert w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  <a:r>
              <a:rPr lang="de-DE" sz="1800" dirty="0" smtClean="0"/>
              <a:t> </a:t>
            </a:r>
            <a:endParaRPr lang="pl-PL" sz="1800" dirty="0" smtClean="0"/>
          </a:p>
          <a:p>
            <a:pPr marL="179388" indent="-179388">
              <a:buNone/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1844960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Einkommensteuer</a:t>
            </a:r>
            <a:r>
              <a:rPr lang="pl-PL" sz="2800" b="1" dirty="0" smtClean="0">
                <a:solidFill>
                  <a:schemeClr val="bg1"/>
                </a:solidFill>
              </a:rPr>
              <a:t> in der </a:t>
            </a:r>
            <a:r>
              <a:rPr lang="pl-PL" sz="2800" b="1" dirty="0" err="1" smtClean="0">
                <a:solidFill>
                  <a:schemeClr val="bg1"/>
                </a:solidFill>
              </a:rPr>
              <a:t>Schweiz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Autofit/>
          </a:bodyPr>
          <a:lstStyle/>
          <a:p>
            <a:pPr marL="534988" indent="-174625"/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irekte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Bundessteuer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dBSt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720725" indent="-174625">
              <a:buFontTx/>
              <a:buChar char="-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Veranlagung und Bezug der Bundessteuer von den Kantonen für den Bund und unter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dessen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Aufsicht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jeder Kanton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liefert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 Bund 83 % des von ihm bezogenen Steuerbetrags,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Bussen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u.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Zinsen ab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Kantonsanteil 17%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4625">
              <a:buFontTx/>
              <a:buChar char="-"/>
            </a:pP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Prinzip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Familienbesteuerung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720725" indent="-174625">
              <a:buNone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Tarife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dBSt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progressiv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ausgestaltet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Steuererhebung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beginnt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einem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steuerbaren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17700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Franken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(30600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Franken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Verheiratete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sog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Doppeltarif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u. der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Höchstsatz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11,5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/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 der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Kantonen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Gemeinden</a:t>
            </a: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4625">
              <a:buNone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 i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den meisten Kantonen besteht das 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Steuermass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aus zwei Teilen, dem gesetzlich festgelegten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Steuersatz und dem periodisch 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festgesetz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ten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Steuerfuss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4625">
              <a:buFontTx/>
              <a:buChar char="-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Steuergesetze enthalten nur den s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og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Grundtarif der Steuer, d.h. die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einfachen Ansätze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daraus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ergebende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heisst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einfache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Steuer);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effektiv geschuldete Kantons- oder Gemeindesteuer ergibt sich durch die Multiplikation der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einfachen Steuer mit dem 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Steuerfuss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Gemeinden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verwenden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i.d.R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gleiche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Bemessungsgrundlage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den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gleichen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Tarif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wie der Kanton,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Vielfaches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kantonalen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Grundtarifes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d.h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der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einfachen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Staatssteuer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oder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Vielfaches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effektiv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geschuldeten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Staatssteuer</a:t>
            </a:r>
            <a:endParaRPr lang="pl-PL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4625">
              <a:buFontTx/>
              <a:buChar char="-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Einkommenssteuer-Tarife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fast allen Kantonen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progressiv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720725" indent="-174625">
              <a:buFontTx/>
              <a:buChar char="-"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lle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Kantone und Gemeinden erheben eine Steuer vom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Vermögen</a:t>
            </a: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1685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chemeClr val="bg1"/>
                </a:solidFill>
              </a:rPr>
              <a:t>Zusammenfassung</a:t>
            </a:r>
            <a:r>
              <a:rPr lang="pl-PL" sz="2800" b="1" dirty="0">
                <a:solidFill>
                  <a:schemeClr val="bg1"/>
                </a:solidFill>
              </a:rPr>
              <a:t> der </a:t>
            </a:r>
            <a:r>
              <a:rPr lang="pl-PL" sz="2800" b="1" dirty="0" err="1">
                <a:solidFill>
                  <a:schemeClr val="bg1"/>
                </a:solidFill>
              </a:rPr>
              <a:t>Einkommensteuersysteme</a:t>
            </a:r>
            <a:endParaRPr lang="pl-PL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639671"/>
              </p:ext>
            </p:extLst>
          </p:nvPr>
        </p:nvGraphicFramePr>
        <p:xfrm>
          <a:off x="827583" y="1830164"/>
          <a:ext cx="7533295" cy="3903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174"/>
                <a:gridCol w="1383355"/>
                <a:gridCol w="1481619"/>
                <a:gridCol w="1578488"/>
                <a:gridCol w="1382659"/>
              </a:tblGrid>
              <a:tr h="318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Polen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Österreich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Deutschland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Schweiz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Steuersystem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>
                          <a:effectLst/>
                        </a:rPr>
                        <a:t>Progression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>
                          <a:effectLst/>
                        </a:rPr>
                        <a:t>Progression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Progression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idR Progression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Einkommen-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steuertarif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smtClean="0">
                          <a:effectLst/>
                        </a:rPr>
                        <a:t>0 (3k)-</a:t>
                      </a:r>
                      <a:r>
                        <a:rPr lang="pl-PL" sz="1500" dirty="0">
                          <a:effectLst/>
                        </a:rPr>
                        <a:t>32(85k)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</a:rPr>
                        <a:t>0 (11k) – 50 </a:t>
                      </a:r>
                      <a:r>
                        <a:rPr lang="pl-PL" sz="1500" dirty="0" smtClean="0">
                          <a:effectLst/>
                        </a:rPr>
                        <a:t>(60k</a:t>
                      </a:r>
                      <a:r>
                        <a:rPr lang="pl-PL" sz="1500" dirty="0">
                          <a:effectLst/>
                        </a:rPr>
                        <a:t>)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0 (8k) – 45 (250k)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smtClean="0">
                          <a:effectLst/>
                        </a:rPr>
                        <a:t>0%-40%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Familien-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besteuerung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>
                          <a:effectLst/>
                        </a:rPr>
                        <a:t>keine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>
                          <a:effectLst/>
                        </a:rPr>
                        <a:t>keine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Splitting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effectLst/>
                        </a:rPr>
                        <a:t>i.d.R</a:t>
                      </a:r>
                      <a:r>
                        <a:rPr lang="pl-PL" sz="1500" dirty="0" smtClean="0">
                          <a:effectLst/>
                        </a:rPr>
                        <a:t>. </a:t>
                      </a:r>
                      <a:r>
                        <a:rPr lang="pl-PL" sz="1500" dirty="0" err="1" smtClean="0">
                          <a:effectLst/>
                        </a:rPr>
                        <a:t>Vollsplitting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Aufwendungen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smtClean="0">
                          <a:effectLst/>
                        </a:rPr>
                        <a:t>3.091 PLN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Soz.Vers.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2.800 Soz.Vers.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</a:rPr>
                        <a:t> </a:t>
                      </a:r>
                      <a:r>
                        <a:rPr lang="pl-PL" sz="1500" dirty="0" err="1" smtClean="0">
                          <a:effectLst/>
                        </a:rPr>
                        <a:t>Soz.Vers</a:t>
                      </a:r>
                      <a:r>
                        <a:rPr lang="pl-PL" sz="1500" dirty="0" smtClean="0">
                          <a:effectLst/>
                        </a:rPr>
                        <a:t>. etc.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6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Transferleistung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effectLst/>
                        </a:rPr>
                        <a:t>k.a</a:t>
                      </a:r>
                      <a:r>
                        <a:rPr lang="de-DE" sz="1500" dirty="0">
                          <a:effectLst/>
                        </a:rPr>
                        <a:t>. 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FB 105,4 (Staffel)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EUR 184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r>
                        <a:rPr lang="de-DE" sz="1500" dirty="0" smtClean="0">
                          <a:effectLst/>
                        </a:rPr>
                        <a:t>CHF 200 bis CHF 375</a:t>
                      </a:r>
                      <a:r>
                        <a:rPr lang="pl-PL" sz="1500" dirty="0" smtClean="0">
                          <a:effectLst/>
                        </a:rPr>
                        <a:t> </a:t>
                      </a:r>
                      <a:r>
                        <a:rPr lang="de-DE" sz="1500" dirty="0" smtClean="0">
                          <a:effectLst/>
                        </a:rPr>
                        <a:t>(155 € bis 290 €) </a:t>
                      </a:r>
                    </a:p>
                  </a:txBody>
                  <a:tcPr marL="68580" marR="68580" marT="0" marB="0"/>
                </a:tc>
              </a:tr>
              <a:tr h="836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Sonderformen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der Besteuerung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keine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13. </a:t>
                      </a:r>
                      <a:r>
                        <a:rPr lang="pl-PL" sz="1500" dirty="0" smtClean="0">
                          <a:effectLst/>
                        </a:rPr>
                        <a:t>+</a:t>
                      </a:r>
                      <a:r>
                        <a:rPr lang="de-DE" sz="1500" dirty="0" smtClean="0">
                          <a:effectLst/>
                        </a:rPr>
                        <a:t> </a:t>
                      </a:r>
                      <a:r>
                        <a:rPr lang="de-DE" sz="1500" dirty="0">
                          <a:effectLst/>
                        </a:rPr>
                        <a:t>14</a:t>
                      </a:r>
                      <a:r>
                        <a:rPr lang="de-DE" sz="1500" dirty="0" smtClean="0">
                          <a:effectLst/>
                        </a:rPr>
                        <a:t>.</a:t>
                      </a:r>
                      <a:r>
                        <a:rPr lang="pl-PL" sz="1500" dirty="0" smtClean="0">
                          <a:effectLst/>
                        </a:rPr>
                        <a:t> </a:t>
                      </a:r>
                      <a:r>
                        <a:rPr lang="pl-PL" sz="1500" dirty="0" err="1" smtClean="0">
                          <a:effectLst/>
                        </a:rPr>
                        <a:t>Gehalt</a:t>
                      </a:r>
                      <a:endParaRPr lang="pl-PL" sz="1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S</a:t>
                      </a:r>
                      <a:r>
                        <a:rPr lang="pl-PL" sz="1500" dirty="0" err="1" smtClean="0">
                          <a:effectLst/>
                        </a:rPr>
                        <a:t>tSatz</a:t>
                      </a:r>
                      <a:r>
                        <a:rPr lang="pl-PL" sz="1500" baseline="0" dirty="0" smtClean="0">
                          <a:effectLst/>
                        </a:rPr>
                        <a:t> 6%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effectLst/>
                        </a:rPr>
                        <a:t>Unterhaltszlg</a:t>
                      </a:r>
                      <a:r>
                        <a:rPr lang="de-DE" sz="1500" dirty="0">
                          <a:effectLst/>
                        </a:rPr>
                        <a:t>.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r>
                        <a:rPr lang="pl-PL" sz="1500" dirty="0" smtClean="0">
                          <a:effectLst/>
                        </a:rPr>
                        <a:t>in </a:t>
                      </a:r>
                      <a:r>
                        <a:rPr lang="pl-PL" sz="1500" dirty="0" err="1" smtClean="0">
                          <a:effectLst/>
                        </a:rPr>
                        <a:t>manchen</a:t>
                      </a:r>
                      <a:r>
                        <a:rPr lang="pl-PL" sz="1500" baseline="0" dirty="0" smtClean="0">
                          <a:effectLst/>
                        </a:rPr>
                        <a:t> </a:t>
                      </a:r>
                      <a:r>
                        <a:rPr lang="pl-PL" sz="1500" baseline="0" dirty="0" err="1" smtClean="0">
                          <a:effectLst/>
                        </a:rPr>
                        <a:t>Kantonen</a:t>
                      </a:r>
                      <a:r>
                        <a:rPr lang="pl-PL" sz="1500" baseline="0" dirty="0" smtClean="0">
                          <a:effectLst/>
                        </a:rPr>
                        <a:t> f. </a:t>
                      </a:r>
                      <a:r>
                        <a:rPr lang="pl-PL" sz="1500" baseline="0" dirty="0" err="1" smtClean="0">
                          <a:effectLst/>
                        </a:rPr>
                        <a:t>Ehepaare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95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Umsatzsteuer</a:t>
            </a:r>
            <a:r>
              <a:rPr lang="pl-PL" sz="2800" b="1" dirty="0" smtClean="0">
                <a:solidFill>
                  <a:schemeClr val="bg1"/>
                </a:solidFill>
              </a:rPr>
              <a:t> in Polen 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536400" indent="-176213">
              <a:spcBef>
                <a:spcPts val="480"/>
              </a:spcBef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Umsatzsteuer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(poln. Podatek od towarów i usług,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Abk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.: VAT)</a:t>
            </a:r>
          </a:p>
          <a:p>
            <a:pPr marL="536400" indent="-176213">
              <a:spcBef>
                <a:spcPts val="480"/>
              </a:spcBef>
              <a:buNone/>
              <a:defRPr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Steuersätze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23%, 8%, 5%, 0%,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bzw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befr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36400" indent="-176213">
              <a:spcBef>
                <a:spcPts val="48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Allphasen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-Netto-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Umsatzsteuersystem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(j</a:t>
            </a:r>
            <a:r>
              <a:rPr lang="de-DE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eder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steuerbare Umsatz wird auf jeder Wirtschaftsstufe besteuert, wobei die Steuerbemessungsgrundlage für die zu berechnende u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abzuführende Umsatzsteuer der Nettobetrag, also Verkaufspreis ohne Umsatzsteuer, ist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6400" indent="-176213">
              <a:spcBef>
                <a:spcPts val="48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Umsatzsteuer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folgenden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Fällen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erhoben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720725" indent="-176213">
              <a:spcBef>
                <a:spcPts val="48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entgeltliche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Warenlieferung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u.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entgeltliche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Erbringung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Dienstleistungen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im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Inland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6213">
              <a:spcBef>
                <a:spcPts val="48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innergemeinschaftlicher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Erwerb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Waren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gegen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Entgelt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6213">
              <a:spcBef>
                <a:spcPts val="48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Ausfuhr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u.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Einfuhr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Waren</a:t>
            </a:r>
          </a:p>
          <a:p>
            <a:pPr marL="720725" indent="-176213">
              <a:spcBef>
                <a:spcPts val="480"/>
              </a:spcBef>
              <a:buFontTx/>
              <a:buChar char="-"/>
              <a:defRPr/>
            </a:pP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innergemeinschaftliche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Lieferungen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6213">
              <a:spcBef>
                <a:spcPts val="48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Steuersätze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gelten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 01.01.2011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können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kommenden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drei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Jahren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jeweils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Prozentpunkt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erhöht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werden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falls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Verhältnis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Staatsverschuldung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zum BIP 55%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übersteigt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Umsatzsteuer</a:t>
            </a:r>
            <a:r>
              <a:rPr lang="pl-PL" sz="2800" b="1" dirty="0" smtClean="0">
                <a:solidFill>
                  <a:schemeClr val="bg1"/>
                </a:solidFill>
              </a:rPr>
              <a:t> in Polen (2)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/>
          </a:bodyPr>
          <a:lstStyle/>
          <a:p>
            <a:pPr marL="1081088" indent="-360363">
              <a:spcBef>
                <a:spcPts val="480"/>
              </a:spcBef>
              <a:buNone/>
              <a:defRPr/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23%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Normalsatz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umfasst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Waren u.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Dienstleistungen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keine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ermäßigten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Sätze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gelten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81088" indent="-360363">
              <a:spcBef>
                <a:spcPts val="480"/>
              </a:spcBef>
              <a:buNone/>
              <a:defRPr/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	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bestimmte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Baudienstleistungen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Wohnzwecke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Einzelpersonen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Restaurantdienstleistungen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Pharmazeutika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u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medizinische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Ausrüstung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diverse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verarbeitete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Lebensmittel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Personenbeförderungen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Hotelunterkünfte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einige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Waren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Kinder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81088" indent="-360363">
              <a:spcBef>
                <a:spcPts val="480"/>
              </a:spcBef>
              <a:buNone/>
              <a:defRPr/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5%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unverarbeitete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Nahrungsmittel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Bücher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u. 	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Fachzeitschriften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Anlage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10 des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polnischen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UStG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081088" indent="-360363">
              <a:spcBef>
                <a:spcPts val="480"/>
              </a:spcBef>
              <a:buNone/>
              <a:defRPr/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0%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Ausfuhr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von Waren sowie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innergemeinschaftliche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Lieferungen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von Waren u.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auf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Transportdienstleistungen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hinsichtlich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Einfuhr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u.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Ausfuhr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Waren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680520"/>
          </a:xfrm>
        </p:spPr>
        <p:txBody>
          <a:bodyPr>
            <a:normAutofit/>
          </a:bodyPr>
          <a:lstStyle/>
          <a:p>
            <a:pPr marL="360363" algn="l"/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Darstellung</a:t>
            </a:r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grundlegenden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Unterschiede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im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Steuersystem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zwischen</a:t>
            </a:r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Polen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den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deutschsprachigen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Ländern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dh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Deutschland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Österreich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deutschsprachigen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Teil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Bereich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-,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-,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Umsatz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Verbrauchsteuer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chemeClr val="bg1"/>
                </a:solidFill>
              </a:rPr>
              <a:t>Umsatzsteuer</a:t>
            </a:r>
            <a:r>
              <a:rPr lang="pl-PL" sz="2800" b="1" dirty="0">
                <a:solidFill>
                  <a:schemeClr val="bg1"/>
                </a:solidFill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</a:rPr>
              <a:t>in Polen (3)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174625">
              <a:buNone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i.d.R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monatliche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quartalweise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möglich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Abrechnung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(VAT-7)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Zahlung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Vorsteuer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Jahresabrechnung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buNone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Steuersubjekte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steuerpflichtige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Tätigkeiten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ausüben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mindern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entrichtende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VAT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Vorsteuerbetrag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der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sich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Rechnungen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u.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Zolldokumenten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Vorleistungen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ergibt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buNone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wenn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Vorsteuer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höher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geschuldete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VAT:</a:t>
            </a:r>
          </a:p>
          <a:p>
            <a:pPr marL="720725" indent="-174625">
              <a:buNone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Rückerstattung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Überschusses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Vorsteuer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über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Umsatzsteuer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vom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Finanzamt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bar</a:t>
            </a:r>
          </a:p>
          <a:p>
            <a:pPr marL="720725" indent="-174625">
              <a:buFontTx/>
              <a:buChar char="-"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Vortrag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eines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solchen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Überschusses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folgende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Perioden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chemeClr val="bg1"/>
                </a:solidFill>
              </a:rPr>
              <a:t>Umsatzsteuer</a:t>
            </a:r>
            <a:r>
              <a:rPr lang="pl-PL" sz="2800" b="1" dirty="0">
                <a:solidFill>
                  <a:schemeClr val="bg1"/>
                </a:solidFill>
              </a:rPr>
              <a:t> in </a:t>
            </a:r>
            <a:r>
              <a:rPr lang="pl-PL" sz="2800" b="1" dirty="0" err="1">
                <a:solidFill>
                  <a:schemeClr val="bg1"/>
                </a:solidFill>
              </a:rPr>
              <a:t>deutsprachigen</a:t>
            </a:r>
            <a:r>
              <a:rPr lang="pl-PL" sz="2800" b="1" dirty="0">
                <a:solidFill>
                  <a:schemeClr val="bg1"/>
                </a:solidFill>
              </a:rPr>
              <a:t> </a:t>
            </a:r>
            <a:r>
              <a:rPr lang="pl-PL" sz="2800" b="1" dirty="0" err="1">
                <a:solidFill>
                  <a:schemeClr val="bg1"/>
                </a:solidFill>
              </a:rPr>
              <a:t>Ländern</a:t>
            </a:r>
            <a:endParaRPr lang="pl-PL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119082"/>
              </p:ext>
            </p:extLst>
          </p:nvPr>
        </p:nvGraphicFramePr>
        <p:xfrm>
          <a:off x="683567" y="1412775"/>
          <a:ext cx="7776865" cy="4699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024"/>
                <a:gridCol w="2369287"/>
                <a:gridCol w="1877479"/>
                <a:gridCol w="2069075"/>
              </a:tblGrid>
              <a:tr h="29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Österreich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Deutschland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Schweiz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7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effectLst/>
                        </a:rPr>
                        <a:t>Normal</a:t>
                      </a:r>
                      <a:r>
                        <a:rPr lang="pl-PL" sz="1800" kern="1200" dirty="0" smtClean="0">
                          <a:effectLst/>
                        </a:rPr>
                        <a:t>-</a:t>
                      </a:r>
                      <a:r>
                        <a:rPr lang="de-DE" sz="1800" kern="1200" dirty="0" err="1" smtClean="0">
                          <a:effectLst/>
                        </a:rPr>
                        <a:t>steuersatz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20%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19%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8%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9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effectLst/>
                        </a:rPr>
                        <a:t>reduzierter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  <a:r>
                        <a:rPr lang="pl-PL" sz="1800" dirty="0" err="1">
                          <a:effectLst/>
                        </a:rPr>
                        <a:t>Steuersatz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10% z.B. Vermietung von Grundstücken f. Wohnzwecke, Lebens-, Arzneimittel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7% Lebensmittel, Druckerzeugnisse, Kunstgegenstände, Hotelübernachtungen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</a:rPr>
                        <a:t>2,5% z.B. Nahrungsmittel, Tiere, Getreide, Futter- u. Düngemittel, Medikamente, Zeitungen, Zeitschriften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0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Sondersätze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</a:rPr>
                        <a:t>12% Wein aus frischen Weintrauben, </a:t>
                      </a:r>
                      <a:endParaRPr lang="pl-PL" sz="1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</a:rPr>
                        <a:t>19% die in den Gebieten Jungholz und Mittelberg bewirkten Umsätze, da diese Gemeinden zollrechtlich zu Deutschland gehören</a:t>
                      </a:r>
                      <a:endParaRPr lang="pl-PL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3,8% Übernachtungen mit Frühstück Vermietung von Ferienwohnungen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err="1">
                          <a:effectLst/>
                        </a:rPr>
                        <a:t>Nullsatz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Ja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Ja 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Ja</a:t>
                      </a:r>
                      <a:endParaRPr lang="pl-PL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5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Verbrauchssteuer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387"/>
          </a:xfrm>
        </p:spPr>
        <p:txBody>
          <a:bodyPr>
            <a:normAutofit/>
          </a:bodyPr>
          <a:lstStyle/>
          <a:p>
            <a:pPr marL="534988" indent="-174625">
              <a:buNone/>
            </a:pP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Hinblick auf die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Verbrauch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steuern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gilt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der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</a:t>
            </a:r>
            <a:r>
              <a:rPr lang="de-A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olgendes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4625">
              <a:buFontTx/>
              <a:buChar char="-"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A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Verbrauch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steuern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auf Mineralöle, Alkohol und alkoholische Getränke sowie Tabakwaren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grundsätzlich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einheitlich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geregelt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4625">
              <a:buFontTx/>
              <a:buChar char="-"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seit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01.04.2010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gültigen Richtlinie über das allgemeine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Verbrauch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A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steuersystem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(Systemrichtlinie 2008/118/EG) sind die Grundlagen des innergemeinschaftlichen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Verbrauch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A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steuersystems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definiert. Daneben gibt es noch Strukturrichtlinien (enthalten die Bestimmung der 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verbrauch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steuerpflichtigen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Waren, Steuerbefreiungen und Steuerermäßigungen) und Steuersatzrichtlinien (enthalten Mindeststeuersätze) für alle drei Warenarten</a:t>
            </a:r>
            <a:r>
              <a:rPr lang="de-A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Verbrauchssteuern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Bundes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umfassen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Tabaksteuer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Biersteuer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Mineralölsteuer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Automobilsteuer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sowie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Spirituosen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67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Verbrauchssteuer</a:t>
            </a:r>
            <a:r>
              <a:rPr lang="pl-PL" sz="2800" b="1" dirty="0" smtClean="0">
                <a:solidFill>
                  <a:schemeClr val="bg1"/>
                </a:solidFill>
              </a:rPr>
              <a:t> in Polen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536400" indent="-174625">
              <a:spcBef>
                <a:spcPts val="480"/>
              </a:spcBef>
              <a:buNone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poln. Podatek akcyzowy</a:t>
            </a:r>
          </a:p>
          <a:p>
            <a:pPr marL="536400" indent="-174625">
              <a:spcBef>
                <a:spcPts val="480"/>
              </a:spcBef>
              <a:buNone/>
              <a:defRPr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Verbrauchssteuerwaren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Anlage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Akzisesteuergesetz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6400" indent="-174625">
              <a:spcBef>
                <a:spcPts val="480"/>
              </a:spcBef>
              <a:buFontTx/>
              <a:buChar char="-"/>
              <a:defRPr/>
            </a:pP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Energiewaren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Benzin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1565,00 PLN/1000 Liter)</a:t>
            </a:r>
          </a:p>
          <a:p>
            <a:pPr marL="536400" indent="-174625">
              <a:spcBef>
                <a:spcPts val="480"/>
              </a:spcBef>
              <a:buFontTx/>
              <a:buChar char="-"/>
              <a:defRPr/>
            </a:pP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Stromenergie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(20,00 PLN/1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MWh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6400" indent="-174625">
              <a:spcBef>
                <a:spcPts val="480"/>
              </a:spcBef>
              <a:buFontTx/>
              <a:buChar char="-"/>
              <a:defRPr/>
            </a:pP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Alkoholgetränke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Bier 7,79 PLN/1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Hektoliter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 Grad Plato;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Wein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158,00 PLN/1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Hektoliter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6400" indent="-174625">
              <a:spcBef>
                <a:spcPts val="480"/>
              </a:spcBef>
              <a:buFontTx/>
              <a:buChar char="-"/>
              <a:defRPr/>
            </a:pP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Tabakwaren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Zigaretten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158,36 PLN/1000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Stück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31,41% des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maximalen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Verkaufspreises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6400" indent="-174625">
              <a:spcBef>
                <a:spcPts val="480"/>
              </a:spcBef>
              <a:buFontTx/>
              <a:buChar char="-"/>
              <a:defRPr/>
            </a:pP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Personenkraftwagen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(3,1% bis 2000 cm3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Motorhubraum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18,6%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2000 cm3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Motorhubraum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4625">
              <a:spcBef>
                <a:spcPts val="480"/>
              </a:spcBef>
              <a:buNone/>
              <a:defRPr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Unternehmer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Geschäftstätigkeit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Bereich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Akzisesteuerwaren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führen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verpflichtet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Vornahme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ersten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steuerpflichtigen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Tätigkeit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zuständigen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Zollamt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anzumelden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850106"/>
          </a:xfrm>
        </p:spPr>
        <p:txBody>
          <a:bodyPr>
            <a:no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Kirchensteuer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in </a:t>
            </a:r>
            <a:r>
              <a:rPr lang="pl-PL" sz="2800" b="1" dirty="0" err="1" smtClean="0">
                <a:solidFill>
                  <a:schemeClr val="bg1"/>
                </a:solidFill>
              </a:rPr>
              <a:t>Deutschland</a:t>
            </a:r>
            <a:r>
              <a:rPr lang="pl-PL" sz="2800" b="1" dirty="0" smtClean="0">
                <a:solidFill>
                  <a:schemeClr val="bg1"/>
                </a:solidFill>
              </a:rPr>
              <a:t>, </a:t>
            </a:r>
            <a:r>
              <a:rPr lang="pl-PL" sz="2800" b="1" dirty="0" err="1" smtClean="0">
                <a:solidFill>
                  <a:schemeClr val="bg1"/>
                </a:solidFill>
              </a:rPr>
              <a:t>Österreich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und</a:t>
            </a:r>
            <a:r>
              <a:rPr lang="pl-PL" sz="2800" b="1" dirty="0" smtClean="0">
                <a:solidFill>
                  <a:schemeClr val="bg1"/>
                </a:solidFill>
              </a:rPr>
              <a:t> der </a:t>
            </a:r>
            <a:r>
              <a:rPr lang="pl-PL" sz="2800" b="1" dirty="0" err="1" smtClean="0">
                <a:solidFill>
                  <a:schemeClr val="bg1"/>
                </a:solidFill>
              </a:rPr>
              <a:t>Schweiz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24536"/>
          </a:xfrm>
        </p:spPr>
        <p:txBody>
          <a:bodyPr>
            <a:normAutofit fontScale="92500" lnSpcReduction="10000"/>
          </a:bodyPr>
          <a:lstStyle/>
          <a:p>
            <a:pPr marL="538163" lvl="0" indent="-179388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belastet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Religionszugehörigkeit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deklariert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haben</a:t>
            </a:r>
            <a:endParaRPr lang="pl-PL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lvl="0" indent="-179388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pl-PL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Deutschland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variiert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Höhe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Steuer zw. den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Bundesländern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8% (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in Bayern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Baden-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Württemberg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) bis 9% (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andere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Länder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);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verhältnismäßig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Lohnsteuer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berechnet</a:t>
            </a:r>
            <a:endParaRPr lang="pl-PL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lvl="0" indent="-179388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pl-PL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Österreich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 1%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jährlich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der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Höhe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jährlichen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Einnahmen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Steuerpflichtigen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berechnet</a:t>
            </a:r>
            <a:endParaRPr lang="pl-PL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lvl="0" indent="-179388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der </a:t>
            </a:r>
            <a:r>
              <a:rPr lang="pl-PL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erheben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Kirchgemeinden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drei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Landeskirchen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fast in allen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belastet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Mitglieder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Kirche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meistens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im Kanton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steuerpflichtigen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juristischen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</a:p>
          <a:p>
            <a:pPr marL="723900" lvl="0" indent="-179388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Höhe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Steuer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Kantonen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unterschiedlich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ermittelt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in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einfachen (Kantons-)</a:t>
            </a:r>
            <a:r>
              <a:rPr lang="de-DE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r, o.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 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jährliches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Vielfaches 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einfachen (Kantons-)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o.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des (geschuldeten)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Kantonssteuerbetrages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o.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des (geschuldeten)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Gemeindesteuerbetrages</a:t>
            </a:r>
            <a:endParaRPr lang="pl-PL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indent="-179388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de-DE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 Polen </a:t>
            </a:r>
            <a:r>
              <a:rPr lang="pl-PL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keine</a:t>
            </a:r>
            <a:r>
              <a:rPr lang="de-DE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Kirchensteuer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358775" lv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Gewerbesteuer</a:t>
            </a:r>
            <a:r>
              <a:rPr lang="pl-PL" sz="2800" b="1" dirty="0" smtClean="0">
                <a:solidFill>
                  <a:schemeClr val="bg1"/>
                </a:solidFill>
              </a:rPr>
              <a:t> in </a:t>
            </a:r>
            <a:r>
              <a:rPr lang="pl-PL" sz="2800" b="1" dirty="0" err="1" smtClean="0">
                <a:solidFill>
                  <a:schemeClr val="bg1"/>
                </a:solidFill>
              </a:rPr>
              <a:t>Deutschland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40388"/>
          </a:xfrm>
        </p:spPr>
        <p:txBody>
          <a:bodyPr>
            <a:normAutofit lnSpcReduction="10000"/>
          </a:bodyPr>
          <a:lstStyle/>
          <a:p>
            <a:pPr marL="534988" indent="-174625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spielt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große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Bedeutung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trägt maßgeblich zur Finanzierung der Gemeinden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 ihre wichtigste originäre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Einnahmequelle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4625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 Gewerbeertragsteuer auf die objektive Ertragskraft eines Gewerbebetriebes erhoben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lvl="0" indent="-174625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b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esteuert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werden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Gewerbebetriebe 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lvl="0" indent="-174625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natürliche Personen und Personengesellschaften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 Freibetrag von 24.500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gewährt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(5.000 EUR f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ür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sonstige juristische Personen des privaten Rechts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orstwirtschaftliche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Betriebe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4988" lvl="0" indent="-174625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Freiberufliche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oder andere nichtgewerbliche selbstständige Tätigkeiten unterliegen nicht der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Gewerbesteuer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lvl="0" indent="-174625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Ermittlung der Steuerschuld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Hebesatz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(200-490%,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meistens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250-400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%)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mit dem Steuermessbetrag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Steuermesszahl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3,5%)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multipliziert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lvl="0" indent="-174625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in Polen,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Österreich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deutschsprachigen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Teil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keine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Gewerbesteuer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59772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Solidaritätszuschlag</a:t>
            </a:r>
            <a:r>
              <a:rPr lang="pl-PL" sz="2800" b="1" dirty="0" smtClean="0">
                <a:solidFill>
                  <a:schemeClr val="bg1"/>
                </a:solidFill>
              </a:rPr>
              <a:t> in </a:t>
            </a:r>
            <a:r>
              <a:rPr lang="pl-PL" sz="2800" b="1" dirty="0" err="1">
                <a:solidFill>
                  <a:schemeClr val="bg1"/>
                </a:solidFill>
              </a:rPr>
              <a:t>Deutschland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40388"/>
          </a:xfrm>
        </p:spPr>
        <p:txBody>
          <a:bodyPr>
            <a:normAutofit/>
          </a:bodyPr>
          <a:lstStyle/>
          <a:p>
            <a:pPr marL="534988" indent="-176213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eine Ergänzungsabgabe zur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t, Kapitalertrag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 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6213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ganz Deutschland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erhoben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Aufkommen steht allein dem Bund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 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6213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 5,5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Lohnsteuer/Einkommensteuer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oder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 indent="-176213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erst erhoben, wenn die monatliche Lohnsteuer in den Steuerklassen I, II, IV bis VI mehr als 81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(972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jährlich)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 und in der Steuerklasse III mehr als 162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(1.944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jährlich)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o.g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Freibeträge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entsprechen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einem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zu versteuernden Einkommen von 13193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bzw. von 26386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</a:p>
          <a:p>
            <a:pPr marL="534988" indent="-176213">
              <a:buNone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Polen, Österreich und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Schweiz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keine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Solidaritätszuschlag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72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 err="1">
                <a:solidFill>
                  <a:schemeClr val="bg1"/>
                </a:solidFill>
              </a:rPr>
              <a:t>Zusammenfassung</a:t>
            </a:r>
            <a:r>
              <a:rPr lang="pl-PL" sz="2800" b="1" dirty="0">
                <a:solidFill>
                  <a:schemeClr val="bg1"/>
                </a:solidFill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</a:rPr>
              <a:t>der </a:t>
            </a:r>
            <a:r>
              <a:rPr lang="pl-PL" sz="2800" b="1" dirty="0" err="1">
                <a:solidFill>
                  <a:schemeClr val="bg1"/>
                </a:solidFill>
              </a:rPr>
              <a:t>vermögensabhängigen</a:t>
            </a:r>
            <a:r>
              <a:rPr lang="pl-PL" sz="2800" b="1" dirty="0">
                <a:solidFill>
                  <a:schemeClr val="bg1"/>
                </a:solidFill>
              </a:rPr>
              <a:t> </a:t>
            </a:r>
            <a:r>
              <a:rPr lang="pl-PL" sz="2800" b="1" dirty="0" err="1">
                <a:solidFill>
                  <a:schemeClr val="bg1"/>
                </a:solidFill>
              </a:rPr>
              <a:t>Abgaben</a:t>
            </a:r>
            <a:endParaRPr lang="pl-PL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83324"/>
              </p:ext>
            </p:extLst>
          </p:nvPr>
        </p:nvGraphicFramePr>
        <p:xfrm>
          <a:off x="683567" y="1844820"/>
          <a:ext cx="7992888" cy="3469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512168"/>
                <a:gridCol w="1368152"/>
                <a:gridCol w="1440160"/>
                <a:gridCol w="1584176"/>
              </a:tblGrid>
              <a:tr h="29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Polen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Österreich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Deutschland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Schweiz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Vermögenssteuer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keine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keine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keine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r>
                        <a:rPr lang="pl-PL" sz="1100" b="1" dirty="0" smtClean="0">
                          <a:effectLst/>
                        </a:rPr>
                        <a:t> </a:t>
                      </a:r>
                      <a:r>
                        <a:rPr lang="pl-PL" sz="1400" b="0" dirty="0" smtClean="0">
                          <a:effectLst/>
                        </a:rPr>
                        <a:t>ja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Grundsteuer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21.05/m2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Bis 500% der BM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0.98%-2.84%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0.3 ‰-3‰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vom</a:t>
                      </a:r>
                      <a:r>
                        <a:rPr lang="pl-PL" sz="1400" dirty="0" smtClean="0">
                          <a:effectLst/>
                        </a:rPr>
                        <a:t> Kanton </a:t>
                      </a:r>
                      <a:r>
                        <a:rPr lang="pl-PL" sz="1400" dirty="0" err="1" smtClean="0">
                          <a:effectLst/>
                        </a:rPr>
                        <a:t>abhängig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Grunderwerbssteuern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3.5</a:t>
                      </a:r>
                      <a:r>
                        <a:rPr lang="pl-PL" sz="1400" dirty="0" smtClean="0">
                          <a:effectLst/>
                        </a:rPr>
                        <a:t>% (2%)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3.5</a:t>
                      </a:r>
                      <a:r>
                        <a:rPr lang="pl-PL" sz="1400" dirty="0" smtClean="0">
                          <a:effectLst/>
                        </a:rPr>
                        <a:t>% (</a:t>
                      </a:r>
                      <a:r>
                        <a:rPr lang="pl-PL" sz="1400" dirty="0">
                          <a:effectLst/>
                        </a:rPr>
                        <a:t>4.5%)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1%-3%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vom</a:t>
                      </a:r>
                      <a:r>
                        <a:rPr lang="pl-PL" sz="1400" dirty="0" smtClean="0">
                          <a:effectLst/>
                        </a:rPr>
                        <a:t> Kanton </a:t>
                      </a:r>
                      <a:r>
                        <a:rPr lang="pl-PL" sz="1400" dirty="0" err="1" smtClean="0">
                          <a:effectLst/>
                        </a:rPr>
                        <a:t>abhängig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8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Erbschaft</a:t>
                      </a:r>
                      <a:r>
                        <a:rPr lang="pl-PL" sz="1600" dirty="0">
                          <a:effectLst/>
                        </a:rPr>
                        <a:t>/</a:t>
                      </a: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Schenk.-</a:t>
                      </a:r>
                      <a:r>
                        <a:rPr lang="pl-PL" sz="1600" dirty="0" err="1">
                          <a:effectLst/>
                        </a:rPr>
                        <a:t>steuer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0-7%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keine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7-30%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keine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1-6% </a:t>
                      </a:r>
                      <a:r>
                        <a:rPr lang="pl-PL" sz="1400" dirty="0" err="1" smtClean="0">
                          <a:effectLst/>
                        </a:rPr>
                        <a:t>Verw</a:t>
                      </a:r>
                      <a:r>
                        <a:rPr lang="pl-PL" sz="140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aseline="0" dirty="0" smtClean="0">
                          <a:effectLst/>
                        </a:rPr>
                        <a:t>30-50%</a:t>
                      </a:r>
                      <a:r>
                        <a:rPr lang="pl-PL" sz="1400" dirty="0" smtClean="0">
                          <a:effectLst/>
                        </a:rPr>
                        <a:t> </a:t>
                      </a:r>
                      <a:r>
                        <a:rPr lang="pl-PL" sz="1400" dirty="0" err="1" smtClean="0">
                          <a:effectLst/>
                        </a:rPr>
                        <a:t>Nichtverw</a:t>
                      </a:r>
                      <a:r>
                        <a:rPr lang="pl-PL" sz="1400" dirty="0" smtClean="0">
                          <a:effectLst/>
                        </a:rPr>
                        <a:t>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(Capital </a:t>
                      </a:r>
                      <a:r>
                        <a:rPr lang="pl-PL" sz="1600" dirty="0" err="1">
                          <a:effectLst/>
                        </a:rPr>
                        <a:t>Gains</a:t>
                      </a:r>
                      <a:r>
                        <a:rPr lang="pl-PL" sz="1600" dirty="0">
                          <a:effectLst/>
                        </a:rPr>
                        <a:t> </a:t>
                      </a:r>
                      <a:r>
                        <a:rPr lang="pl-PL" sz="1600" dirty="0" err="1">
                          <a:effectLst/>
                        </a:rPr>
                        <a:t>Tax</a:t>
                      </a:r>
                      <a:r>
                        <a:rPr lang="pl-PL" sz="16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19%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1J/10J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1.J/10J/Akt.25%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1400" dirty="0" err="1" smtClean="0">
                          <a:effectLst/>
                        </a:rPr>
                        <a:t>generell</a:t>
                      </a:r>
                      <a:r>
                        <a:rPr lang="pl-PL" sz="1400" dirty="0" smtClean="0">
                          <a:effectLst/>
                        </a:rPr>
                        <a:t> </a:t>
                      </a:r>
                      <a:r>
                        <a:rPr lang="pl-PL" sz="1400" dirty="0" err="1" smtClean="0">
                          <a:effectLst/>
                        </a:rPr>
                        <a:t>keine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Bewertungsregeln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Einheitswert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Einheitswert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1400" dirty="0" err="1" smtClean="0">
                          <a:effectLst/>
                        </a:rPr>
                        <a:t>Einheitswert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3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968552"/>
          </a:xfrm>
        </p:spPr>
        <p:txBody>
          <a:bodyPr>
            <a:normAutofit/>
          </a:bodyPr>
          <a:lstStyle/>
          <a:p>
            <a:pPr marL="360363" algn="l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Österreich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Deutschland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Mitglieder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Europäischen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Union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somit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ihre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Steuersysteme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vielen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Bereichen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vereinheitlicht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im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Bereich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Umsatzsteuer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aufgrund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Mehrwertsteuer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-Systemrichtlinie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2006/112/EG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kein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EU-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Mitglied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jedoch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bilaterale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Abkommen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Europäischen Union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abgeschlossen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föderalistischer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Staat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besteht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26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(in 19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gilt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ausschließlich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deutsch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Amtssprache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); Steuer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erheben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sowohl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Bund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sogar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Gemeinden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Kanton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sein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eigenes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Steuergesetz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belastet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Vermögen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Erbschaften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Kapital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Grundstückgewinne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höchst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unterschiedlich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3197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Steuerarten</a:t>
            </a:r>
            <a:endParaRPr lang="pl-PL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0195"/>
              </p:ext>
            </p:extLst>
          </p:nvPr>
        </p:nvGraphicFramePr>
        <p:xfrm>
          <a:off x="827584" y="1484784"/>
          <a:ext cx="7605301" cy="4600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362"/>
                <a:gridCol w="1484324"/>
                <a:gridCol w="1555006"/>
                <a:gridCol w="1470782"/>
                <a:gridCol w="1470827"/>
              </a:tblGrid>
              <a:tr h="301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Polen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Österreich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Deutschland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Schweiz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KöperschaftSt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GewerbeSt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Nein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Nein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Nein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EinkommenSt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UmsatzSt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VerbrauchSt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VermögensSt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Nein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Nein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Nein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KraftfahrzeugSt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Erbschaft</a:t>
                      </a:r>
                      <a:r>
                        <a:rPr lang="pl-PL" sz="1400" dirty="0">
                          <a:effectLst/>
                        </a:rPr>
                        <a:t>/</a:t>
                      </a:r>
                      <a:r>
                        <a:rPr lang="pl-PL" sz="1400" dirty="0" err="1">
                          <a:effectLst/>
                        </a:rPr>
                        <a:t>SchenkSt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Nein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 smtClean="0">
                          <a:effectLst/>
                        </a:rPr>
                        <a:t>vom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Kanton </a:t>
                      </a:r>
                      <a:r>
                        <a:rPr lang="pl-PL" sz="1400" dirty="0" err="1" smtClean="0">
                          <a:effectLst/>
                        </a:rPr>
                        <a:t>abhängig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GrundSt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GrunderwerbSt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Stempelgebühren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 smtClean="0">
                          <a:effectLst/>
                        </a:rPr>
                        <a:t>Bearbeitungsgebühr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Renn</a:t>
                      </a:r>
                      <a:r>
                        <a:rPr lang="pl-PL" sz="1400" dirty="0">
                          <a:effectLst/>
                        </a:rPr>
                        <a:t>-, </a:t>
                      </a:r>
                      <a:r>
                        <a:rPr lang="pl-PL" sz="1400" dirty="0" err="1">
                          <a:effectLst/>
                        </a:rPr>
                        <a:t>Wett</a:t>
                      </a:r>
                      <a:r>
                        <a:rPr lang="pl-PL" sz="1400" dirty="0">
                          <a:effectLst/>
                        </a:rPr>
                        <a:t>- u. </a:t>
                      </a:r>
                      <a:r>
                        <a:rPr lang="pl-PL" sz="1400" dirty="0" err="1">
                          <a:effectLst/>
                        </a:rPr>
                        <a:t>LotterieSt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KirchenSt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Nein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Ja</a:t>
                      </a:r>
                      <a:endParaRPr lang="pl-PL" sz="1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Ja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Besondere</a:t>
                      </a:r>
                      <a:r>
                        <a:rPr lang="pl-PL" sz="1400" dirty="0">
                          <a:effectLst/>
                        </a:rPr>
                        <a:t> Steuer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 smtClean="0">
                          <a:effectLst/>
                        </a:rPr>
                        <a:t>Solidaritätszuschlag</a:t>
                      </a:r>
                      <a:endParaRPr lang="pl-PL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455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Körperschaftsteuer</a:t>
            </a:r>
            <a:r>
              <a:rPr lang="pl-PL" sz="2800" b="1" dirty="0" smtClean="0">
                <a:solidFill>
                  <a:schemeClr val="bg1"/>
                </a:solidFill>
              </a:rPr>
              <a:t> in Polen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 marL="538163" indent="-179388">
              <a:spcBef>
                <a:spcPts val="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(poln. Podatek dochodowy od osób prawnych)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Steuer auf das Einkommen von juristischen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Personen,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Kapitalgesellschaften im Gründungsstadium, organisatorische Einheiten ohne juristische Persönlichkeit </a:t>
            </a:r>
            <a:endParaRPr lang="pl-PL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indent="-179388">
              <a:spcBef>
                <a:spcPts val="0"/>
              </a:spcBef>
              <a:buNone/>
              <a:defRPr/>
            </a:pP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Körperschaftsteuersatz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19%</a:t>
            </a:r>
          </a:p>
          <a:p>
            <a:pPr marL="538163" indent="-179388">
              <a:spcBef>
                <a:spcPts val="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grundsätzlich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gilt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Zuflussprinzip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durchbrochen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vom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Realisationsprinzip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indent="-179388">
              <a:spcBef>
                <a:spcPts val="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der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erzielte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Gewinn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besteuert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unabhängig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davon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thesauriert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o.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ausgeschüttet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indent="-179388">
              <a:spcBef>
                <a:spcPts val="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wirtschaftliche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Doppelbesteuerung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liegt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zunächst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werden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Gewinne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GmbH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besteuert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u.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noch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Gewinnausschüttung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Gesellschafter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indent="-179388">
              <a:spcBef>
                <a:spcPts val="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Verluste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werden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auf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5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Verlustjahr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folgenden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Jahre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vorgetragen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max.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jedoch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i.H.v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50% des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Verlustes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einem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Jahr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8163" indent="-179388">
              <a:spcBef>
                <a:spcPts val="0"/>
              </a:spcBef>
              <a:buNone/>
              <a:defRPr/>
            </a:pP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Recht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„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Unternehmensgruppe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(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Organschaft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errichten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welche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einheitliches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Körperschaftsteuer-Subjekt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behandelt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endParaRPr lang="pl-PL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Körperschaftsteuer</a:t>
            </a:r>
            <a:r>
              <a:rPr lang="pl-PL" sz="2800" b="1" dirty="0" smtClean="0">
                <a:solidFill>
                  <a:schemeClr val="bg1"/>
                </a:solidFill>
              </a:rPr>
              <a:t> in Polen (2)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536400" indent="-179388">
              <a:lnSpc>
                <a:spcPct val="120000"/>
              </a:lnSpc>
              <a:buNone/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Besteuerungsgrundlage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Vornahme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gesetzlich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zugelassenen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Abzüge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9388">
              <a:lnSpc>
                <a:spcPct val="120000"/>
              </a:lnSpc>
              <a:buFontTx/>
              <a:buChar char="-"/>
              <a:defRPr/>
            </a:pP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steuerbare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Einnahmen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erhaltene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Gelder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Geldwerte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darunter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Wechselkurse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Währung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der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entgeltlich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teilweise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entgeltlich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erhaltenen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Sachen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o.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Rechte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9388">
              <a:lnSpc>
                <a:spcPct val="120000"/>
              </a:lnSpc>
              <a:buFontTx/>
              <a:buChar char="-"/>
              <a:defRPr/>
            </a:pP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Kosten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Kriterium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Kostentragung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Konnexität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zw. den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getragenen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Kosten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den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Einnahmen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79388">
              <a:lnSpc>
                <a:spcPct val="120000"/>
              </a:lnSpc>
              <a:buFontTx/>
              <a:buChar char="-"/>
              <a:defRPr/>
            </a:pP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Abrechnungsunfähig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Zinsen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Verbindlichkeiten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Darlehens-verträgen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zwar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angerechnet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nicht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bezahlt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o.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getilgt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wurden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9388">
              <a:lnSpc>
                <a:spcPct val="120000"/>
              </a:lnSpc>
              <a:buNone/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Anzahlungen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auf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720725" indent="-179388">
              <a:lnSpc>
                <a:spcPct val="120000"/>
              </a:lnSpc>
              <a:buNone/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	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monatlich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quartalweise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u.U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in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vereinfachter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Form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i.H.v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1/12 der im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Vorjahr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fälligen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Gesamtsteuer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720725" indent="-179388">
              <a:lnSpc>
                <a:spcPct val="120000"/>
              </a:lnSpc>
              <a:buNone/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	bis zum 20. des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Monats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vorigen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Monat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Dezember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bis zum 20.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Dezember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der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Höhe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November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den Fall,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Steuerjahr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Kalenderjahr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0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Körperschaftsteuer</a:t>
            </a:r>
            <a:r>
              <a:rPr lang="pl-PL" sz="2800" b="1" dirty="0" smtClean="0">
                <a:solidFill>
                  <a:schemeClr val="bg1"/>
                </a:solidFill>
              </a:rPr>
              <a:t> in </a:t>
            </a:r>
            <a:r>
              <a:rPr lang="pl-PL" sz="2800" b="1" dirty="0" err="1" smtClean="0">
                <a:solidFill>
                  <a:schemeClr val="bg1"/>
                </a:solidFill>
              </a:rPr>
              <a:t>Deutschland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2397"/>
          </a:xfrm>
        </p:spPr>
        <p:txBody>
          <a:bodyPr>
            <a:normAutofit/>
          </a:bodyPr>
          <a:lstStyle/>
          <a:p>
            <a:pPr marL="536575" indent="-166688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Abk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KSt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ist die Steuer auf das Einkommen von inländischen juristischen Personen wie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bspw.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Kapitalgesellschaften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Genossenschaften oder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Vereinen 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575" indent="-166688"/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 Gemeinschaftssteuer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 Einnahmen sowohl dem Bund als auch den Ländern je zur Hälfte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zustehen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575" indent="-166688"/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KSt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 15 % des zu versteuernden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Einkommens 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575" indent="-166688"/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das maßgebliche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Einkommen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uf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Basis der Steuerbilanz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verschiedene Korrekturen, welche die Steuergesetze vorgeben,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ermittelt 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575" indent="-166688"/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Körperschaftsteuererklärung für das jeweils vorangegangene Kalenderjahr ist regelmäßig bis zum 31. Mai gegenüber dem Finanzamt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gegeben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geprüft und die zu entrichtende Körperschaftsteuer und der Solidaritätszuschlag mittels Steuerbescheid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festgesetzt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(d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Finanzamt kann vierteljährliche Steuer-Vorauszahlungen durch Vorauszahlungsbescheid (auf Basis der Körperschaftsteuer bei der letzten Veranlagung)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festsetzen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33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Körperschaftsteuer</a:t>
            </a:r>
            <a:r>
              <a:rPr lang="pl-PL" sz="2800" b="1" dirty="0" smtClean="0">
                <a:solidFill>
                  <a:schemeClr val="bg1"/>
                </a:solidFill>
              </a:rPr>
              <a:t> in </a:t>
            </a:r>
            <a:r>
              <a:rPr lang="pl-PL" sz="2800" b="1" dirty="0" err="1" smtClean="0">
                <a:solidFill>
                  <a:schemeClr val="bg1"/>
                </a:solidFill>
              </a:rPr>
              <a:t>Österreich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lnSpcReduction="10000"/>
          </a:bodyPr>
          <a:lstStyle/>
          <a:p>
            <a:pPr marL="536400" indent="-179388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 25% vom steuerpflichtigen Einkommen, unabhängig von dessen Höhe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lineare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Steuertarif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36400" indent="-179388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b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 einer GmbH fällt – sowohl bei Gewinn als auch bei Verlust – eine so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g.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Mindestkörperschaftsteuer“ an 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9388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 entweder 1.092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(im ersten Jahr des Bestehens) oder 1.750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ist zu je einem Viertel am 15.2., 15.5., 15.8.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15.11. zu entrichten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9388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Verlustausgleich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Verlustvortrag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möglich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Vortrags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-/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Verrechnungsgrenze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zeitlich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unbegrenzt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jährlich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i.d.R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höchstens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75% des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Jahresgewinns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der Rest in den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Folgejahren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kein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Verlustrücktrag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6400" indent="-179388">
              <a:spcBef>
                <a:spcPts val="480"/>
              </a:spcBef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d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Körperschaftsteuererklärung ist bis 30. April des Folgejahres bzw. bei elektronischer Übermittlung über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FinanzOnline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bis 30. Juni des Folgejahres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einzureichen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536400" indent="-179388">
              <a:spcBef>
                <a:spcPts val="480"/>
              </a:spcBef>
              <a:buFontTx/>
              <a:buChar char="-"/>
            </a:pP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begründeten Antrag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kann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Frist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verlängert werden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536400" indent="-179388">
              <a:spcBef>
                <a:spcPts val="480"/>
              </a:spcBef>
              <a:buFontTx/>
              <a:buChar char="-"/>
            </a:pP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einem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steuerlichen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Vertreter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i.d.R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länger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Zeit</a:t>
            </a: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89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Körperschaftsteuer</a:t>
            </a:r>
            <a:r>
              <a:rPr lang="pl-PL" sz="2800" b="1" dirty="0" smtClean="0">
                <a:solidFill>
                  <a:schemeClr val="bg1"/>
                </a:solidFill>
              </a:rPr>
              <a:t> in der </a:t>
            </a:r>
            <a:r>
              <a:rPr lang="pl-PL" sz="2800" b="1" dirty="0" err="1" smtClean="0">
                <a:solidFill>
                  <a:schemeClr val="bg1"/>
                </a:solidFill>
              </a:rPr>
              <a:t>Schweiz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95536" y="1412776"/>
            <a:ext cx="8363272" cy="4968552"/>
          </a:xfrm>
        </p:spPr>
        <p:txBody>
          <a:bodyPr>
            <a:noAutofit/>
          </a:bodyPr>
          <a:lstStyle/>
          <a:p>
            <a:pPr marL="533400" indent="-166688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direkte </a:t>
            </a:r>
            <a:r>
              <a:rPr lang="de-DE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Bundessteuer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dBSt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ist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 den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juristischen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Personen auf den Gewinn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beschränkt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Veranlagung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Bezug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von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 Kantonen für den Bund und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dessen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Aufsicht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jeder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Kanton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liefert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Bund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83%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von ihm bezogenen Steuerbetrags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Kantonsanteil beträgt somit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17%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719138" indent="-166688">
              <a:buNone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Steuerpflichtig i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.R.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juristische Personen, die ihren Sitz oder ihre tatsächliche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Verwaltung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Schweiz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haben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indent="-166688">
              <a:buNone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Kapitalgesellschaften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GewinnSt</a:t>
            </a:r>
            <a:r>
              <a:rPr lang="de-DE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satz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dBSt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proportional u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8,5%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indent="-166688">
              <a:buNone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Vereine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Stiftungen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übrige juristische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Gewinn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proportional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u.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beträgt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4,25%</a:t>
            </a:r>
          </a:p>
          <a:p>
            <a:pPr marL="533400" indent="-166688"/>
            <a:r>
              <a:rPr lang="pl-PL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de-DE" sz="1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lle</a:t>
            </a:r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Kantone und Gemeinden 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Ausnahme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n)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sehen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Steuer vom Reingewinn sowie eine Steuer vom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einbezahl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ten Grund- oder Stammkapital und den Reserven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</a:t>
            </a:r>
            <a:endParaRPr lang="pl-PL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20725" indent="-168275">
              <a:buNone/>
            </a:pP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Steuer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vom Reingewinn 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 </a:t>
            </a: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häufigsten mit einem proportionalen Steuersatz (fester </a:t>
            </a:r>
            <a:r>
              <a:rPr lang="de-DE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Steu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de-DE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rsatz</a:t>
            </a:r>
            <a:r>
              <a:rPr lang="de-DE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Steuer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vom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Kapital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beinahe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allen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Kantonen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proportional</a:t>
            </a:r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l-PL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Promillen</a:t>
            </a:r>
            <a:endParaRPr lang="pl-PL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2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2686</Words>
  <Application>Microsoft Office PowerPoint</Application>
  <PresentationFormat>Pokaz na ekranie (4:3)</PresentationFormat>
  <Paragraphs>427</Paragraphs>
  <Slides>27</Slides>
  <Notes>27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Unterschiede im Steuersystem zwischen Polen  und deutschsprachigen Ländern (Deutschland, Österreich, die Schweiz)</vt:lpstr>
      <vt:lpstr> Darstellung der grundlegenden Unterschiede im Steuersystem zwischen Polen und den deutschsprachigen Ländern, dh. Deutschland, Österreich und dem deutschsprachigen Teil der Schweiz, im Bereich der Körperschaft-, Einkommen-, Umsatz- und Verbrauchsteuer </vt:lpstr>
      <vt:lpstr>Polen, Österreich und Deutschland sind Mitglieder der Europäischen Union somit sind ihre Steuersysteme in vielen Bereichen vereinheitlicht, z.B. im Bereich der Umsatzsteuer aufgrund die Mehrwertsteuer-Systemrichtlinie  2006/112/EG.  Die Schweiz ist kein EU-Mitglied, hat jedoch bilaterale Abkommen mit der Europäischen Union abgeschlossen; ist ein föderalistischer Staat und besteht aus 26 Kantonen (in 19 gilt ausschließlich deutsch als Amtssprache); Steuer erheben sowohl der Bund als auch die Kantone und sogar die Gemeinden; jeder Kanton hat sein eigenes Steuergesetz und belastet Einkommen, Vermögen, Erbschaften, Kapital- und Grundstückgewinne höchst unterschiedlich.</vt:lpstr>
      <vt:lpstr>Steuerarten</vt:lpstr>
      <vt:lpstr>Körperschaftsteuer in Polen</vt:lpstr>
      <vt:lpstr>Körperschaftsteuer in Polen (2)</vt:lpstr>
      <vt:lpstr>Körperschaftsteuer in Deutschland</vt:lpstr>
      <vt:lpstr>Körperschaftsteuer in Österreich</vt:lpstr>
      <vt:lpstr>Körperschaftsteuer in der Schweiz</vt:lpstr>
      <vt:lpstr>Zusammenfassung der Unternehmenssteuersysteme</vt:lpstr>
      <vt:lpstr>Einkommensteuer in Polen</vt:lpstr>
      <vt:lpstr>Einkommensteuer in Polen (2)</vt:lpstr>
      <vt:lpstr>Einkommensteuer in Deutschland</vt:lpstr>
      <vt:lpstr>Einkommensteuer in Deutschland (2)</vt:lpstr>
      <vt:lpstr>Einkommensteuer in Österreich</vt:lpstr>
      <vt:lpstr>Einkommensteuer in der Schweiz</vt:lpstr>
      <vt:lpstr>Zusammenfassung der Einkommensteuersysteme</vt:lpstr>
      <vt:lpstr>Umsatzsteuer in Polen </vt:lpstr>
      <vt:lpstr>Umsatzsteuer in Polen (2)</vt:lpstr>
      <vt:lpstr>Umsatzsteuer in Polen (3)</vt:lpstr>
      <vt:lpstr>Umsatzsteuer in deutsprachigen Ländern</vt:lpstr>
      <vt:lpstr>Verbrauchssteuer</vt:lpstr>
      <vt:lpstr>Verbrauchssteuer in Polen</vt:lpstr>
      <vt:lpstr>Kirchensteuer  in Deutschland, Österreich und der Schweiz</vt:lpstr>
      <vt:lpstr>Gewerbesteuer in Deutschland</vt:lpstr>
      <vt:lpstr>Solidaritätszuschlag in Deutschland</vt:lpstr>
      <vt:lpstr>Zusammenfassung der vermögensabhängigen Abgaben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piozol</dc:creator>
  <cp:lastModifiedBy>Administrator</cp:lastModifiedBy>
  <cp:revision>236</cp:revision>
  <cp:lastPrinted>2011-12-19T10:03:00Z</cp:lastPrinted>
  <dcterms:created xsi:type="dcterms:W3CDTF">2011-08-18T06:45:13Z</dcterms:created>
  <dcterms:modified xsi:type="dcterms:W3CDTF">2011-12-21T16:09:54Z</dcterms:modified>
</cp:coreProperties>
</file>