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8" r:id="rId2"/>
    <p:sldId id="270" r:id="rId3"/>
    <p:sldId id="278" r:id="rId4"/>
    <p:sldId id="293" r:id="rId5"/>
    <p:sldId id="269" r:id="rId6"/>
    <p:sldId id="261" r:id="rId7"/>
    <p:sldId id="287" r:id="rId8"/>
    <p:sldId id="288" r:id="rId9"/>
    <p:sldId id="284" r:id="rId10"/>
    <p:sldId id="271" r:id="rId11"/>
    <p:sldId id="289" r:id="rId12"/>
    <p:sldId id="294" r:id="rId13"/>
    <p:sldId id="259" r:id="rId14"/>
    <p:sldId id="275" r:id="rId15"/>
    <p:sldId id="274" r:id="rId16"/>
    <p:sldId id="286" r:id="rId17"/>
    <p:sldId id="280" r:id="rId18"/>
    <p:sldId id="264" r:id="rId19"/>
    <p:sldId id="265" r:id="rId20"/>
    <p:sldId id="266" r:id="rId21"/>
    <p:sldId id="292" r:id="rId22"/>
    <p:sldId id="279" r:id="rId23"/>
    <p:sldId id="267" r:id="rId24"/>
    <p:sldId id="272" r:id="rId25"/>
    <p:sldId id="277" r:id="rId26"/>
    <p:sldId id="291" r:id="rId27"/>
    <p:sldId id="281" r:id="rId28"/>
  </p:sldIdLst>
  <p:sldSz cx="9144000" cy="6858000" type="screen4x3"/>
  <p:notesSz cx="7010400" cy="92964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1" autoAdjust="0"/>
    <p:restoredTop sz="94660"/>
  </p:normalViewPr>
  <p:slideViewPr>
    <p:cSldViewPr>
      <p:cViewPr>
        <p:scale>
          <a:sx n="100" d="100"/>
          <a:sy n="100" d="100"/>
        </p:scale>
        <p:origin x="-1284" y="-2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13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1"/>
            <a:ext cx="3037840" cy="46482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970939" y="1"/>
            <a:ext cx="3037840" cy="464820"/>
          </a:xfrm>
          <a:prstGeom prst="rect">
            <a:avLst/>
          </a:prstGeom>
        </p:spPr>
        <p:txBody>
          <a:bodyPr vert="horz" lIns="91440" tIns="45720" rIns="91440" bIns="45720" rtlCol="0"/>
          <a:lstStyle>
            <a:lvl1pPr algn="r">
              <a:defRPr sz="1200"/>
            </a:lvl1pPr>
          </a:lstStyle>
          <a:p>
            <a:fld id="{B815613C-40F3-41F9-B265-9DD4B84629F1}" type="datetimeFigureOut">
              <a:rPr lang="pl-PL" smtClean="0"/>
              <a:pPr/>
              <a:t>2012-01-03</a:t>
            </a:fld>
            <a:endParaRPr lang="pl-PL"/>
          </a:p>
        </p:txBody>
      </p:sp>
      <p:sp>
        <p:nvSpPr>
          <p:cNvPr id="4" name="Symbol zastępczy obrazu slajdu 3"/>
          <p:cNvSpPr>
            <a:spLocks noGrp="1" noRot="1" noChangeAspect="1"/>
          </p:cNvSpPr>
          <p:nvPr>
            <p:ph type="sldImg" idx="2"/>
          </p:nvPr>
        </p:nvSpPr>
        <p:spPr>
          <a:xfrm>
            <a:off x="1182688" y="698500"/>
            <a:ext cx="4646612" cy="3484563"/>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701041" y="4415790"/>
            <a:ext cx="5608320" cy="418338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1" y="8829968"/>
            <a:ext cx="3037840" cy="46482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970939" y="8829968"/>
            <a:ext cx="3037840" cy="464820"/>
          </a:xfrm>
          <a:prstGeom prst="rect">
            <a:avLst/>
          </a:prstGeom>
        </p:spPr>
        <p:txBody>
          <a:bodyPr vert="horz" lIns="91440" tIns="45720" rIns="91440" bIns="45720" rtlCol="0" anchor="b"/>
          <a:lstStyle>
            <a:lvl1pPr algn="r">
              <a:defRPr sz="1200"/>
            </a:lvl1pPr>
          </a:lstStyle>
          <a:p>
            <a:fld id="{B8558C09-FD3B-4013-A1E3-39129D6A67EC}" type="slidenum">
              <a:rPr lang="pl-PL" smtClean="0"/>
              <a:pPr/>
              <a:t>‹#›</a:t>
            </a:fld>
            <a:endParaRPr lang="pl-PL"/>
          </a:p>
        </p:txBody>
      </p:sp>
    </p:spTree>
    <p:extLst>
      <p:ext uri="{BB962C8B-B14F-4D97-AF65-F5344CB8AC3E}">
        <p14:creationId xmlns:p14="http://schemas.microsoft.com/office/powerpoint/2010/main" xmlns="" val="977438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1</a:t>
            </a:fld>
            <a:endParaRPr lang="pl-PL"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10</a:t>
            </a:fld>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11</a:t>
            </a:fld>
            <a:endParaRPr 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12</a:t>
            </a:fld>
            <a:endParaRPr lang="pl-P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13</a:t>
            </a:fld>
            <a:endParaRPr lang="pl-P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14</a:t>
            </a:fld>
            <a:endParaRPr 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15</a:t>
            </a:fld>
            <a:endParaRPr 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16</a:t>
            </a:fld>
            <a:endParaRPr lang="pl-P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17</a:t>
            </a:fld>
            <a:endParaRPr lang="pl-P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18</a:t>
            </a:fld>
            <a:endParaRPr lang="pl-P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19</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2</a:t>
            </a:fld>
            <a:endParaRPr lang="pl-PL"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20</a:t>
            </a:fld>
            <a:endParaRPr lang="pl-P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21</a:t>
            </a:fld>
            <a:endParaRPr lang="pl-P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22</a:t>
            </a:fld>
            <a:endParaRPr lang="pl-P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23</a:t>
            </a:fld>
            <a:endParaRPr lang="pl-P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24</a:t>
            </a:fld>
            <a:endParaRPr lang="pl-P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25</a:t>
            </a:fld>
            <a:endParaRPr lang="pl-P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26</a:t>
            </a:fld>
            <a:endParaRPr lang="pl-P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27</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3</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4</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5</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6</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7</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8</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8558C09-FD3B-4013-A1E3-39129D6A67EC}" type="slidenum">
              <a:rPr lang="pl-PL" smtClean="0"/>
              <a:pPr/>
              <a:t>9</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65CD5F5-F500-4A7A-B12E-217B29D10AD9}" type="datetimeFigureOut">
              <a:rPr lang="pl-PL" smtClean="0">
                <a:solidFill>
                  <a:prstClr val="black">
                    <a:tint val="75000"/>
                  </a:prstClr>
                </a:solidFill>
              </a:rPr>
              <a:pPr/>
              <a:t>2012-01-03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B51934D-4AEA-4550-ACBD-A4B39292E1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758652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65CD5F5-F500-4A7A-B12E-217B29D10AD9}" type="datetimeFigureOut">
              <a:rPr lang="pl-PL" smtClean="0">
                <a:solidFill>
                  <a:prstClr val="black">
                    <a:tint val="75000"/>
                  </a:prstClr>
                </a:solidFill>
              </a:rPr>
              <a:pPr/>
              <a:t>2012-01-03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B51934D-4AEA-4550-ACBD-A4B39292E1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6672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65CD5F5-F500-4A7A-B12E-217B29D10AD9}" type="datetimeFigureOut">
              <a:rPr lang="pl-PL" smtClean="0">
                <a:solidFill>
                  <a:prstClr val="black">
                    <a:tint val="75000"/>
                  </a:prstClr>
                </a:solidFill>
              </a:rPr>
              <a:pPr/>
              <a:t>2012-01-03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B51934D-4AEA-4550-ACBD-A4B39292E1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095177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65CD5F5-F500-4A7A-B12E-217B29D10AD9}" type="datetimeFigureOut">
              <a:rPr lang="pl-PL" smtClean="0">
                <a:solidFill>
                  <a:prstClr val="black">
                    <a:tint val="75000"/>
                  </a:prstClr>
                </a:solidFill>
              </a:rPr>
              <a:pPr/>
              <a:t>2012-01-03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B51934D-4AEA-4550-ACBD-A4B39292E1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807707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65CD5F5-F500-4A7A-B12E-217B29D10AD9}" type="datetimeFigureOut">
              <a:rPr lang="pl-PL" smtClean="0">
                <a:solidFill>
                  <a:prstClr val="black">
                    <a:tint val="75000"/>
                  </a:prstClr>
                </a:solidFill>
              </a:rPr>
              <a:pPr/>
              <a:t>2012-01-03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B51934D-4AEA-4550-ACBD-A4B39292E1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672055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65CD5F5-F500-4A7A-B12E-217B29D10AD9}" type="datetimeFigureOut">
              <a:rPr lang="pl-PL" smtClean="0">
                <a:solidFill>
                  <a:prstClr val="black">
                    <a:tint val="75000"/>
                  </a:prstClr>
                </a:solidFill>
              </a:rPr>
              <a:pPr/>
              <a:t>2012-01-03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B51934D-4AEA-4550-ACBD-A4B39292E1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749437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65CD5F5-F500-4A7A-B12E-217B29D10AD9}" type="datetimeFigureOut">
              <a:rPr lang="pl-PL" smtClean="0">
                <a:solidFill>
                  <a:prstClr val="black">
                    <a:tint val="75000"/>
                  </a:prstClr>
                </a:solidFill>
              </a:rPr>
              <a:pPr/>
              <a:t>2012-01-03</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9B51934D-4AEA-4550-ACBD-A4B39292E1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904306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65CD5F5-F500-4A7A-B12E-217B29D10AD9}" type="datetimeFigureOut">
              <a:rPr lang="pl-PL" smtClean="0">
                <a:solidFill>
                  <a:prstClr val="black">
                    <a:tint val="75000"/>
                  </a:prstClr>
                </a:solidFill>
              </a:rPr>
              <a:pPr/>
              <a:t>2012-01-03</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9B51934D-4AEA-4550-ACBD-A4B39292E1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97725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65CD5F5-F500-4A7A-B12E-217B29D10AD9}" type="datetimeFigureOut">
              <a:rPr lang="pl-PL" smtClean="0">
                <a:solidFill>
                  <a:prstClr val="black">
                    <a:tint val="75000"/>
                  </a:prstClr>
                </a:solidFill>
              </a:rPr>
              <a:pPr/>
              <a:t>2012-01-03</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9B51934D-4AEA-4550-ACBD-A4B39292E1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547384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65CD5F5-F500-4A7A-B12E-217B29D10AD9}" type="datetimeFigureOut">
              <a:rPr lang="pl-PL" smtClean="0">
                <a:solidFill>
                  <a:prstClr val="black">
                    <a:tint val="75000"/>
                  </a:prstClr>
                </a:solidFill>
              </a:rPr>
              <a:pPr/>
              <a:t>2012-01-03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B51934D-4AEA-4550-ACBD-A4B39292E1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864592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65CD5F5-F500-4A7A-B12E-217B29D10AD9}" type="datetimeFigureOut">
              <a:rPr lang="pl-PL" smtClean="0">
                <a:solidFill>
                  <a:prstClr val="black">
                    <a:tint val="75000"/>
                  </a:prstClr>
                </a:solidFill>
              </a:rPr>
              <a:pPr/>
              <a:t>2012-01-03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B51934D-4AEA-4550-ACBD-A4B39292E1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563613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CD5F5-F500-4A7A-B12E-217B29D10AD9}" type="datetimeFigureOut">
              <a:rPr lang="pl-PL" smtClean="0">
                <a:solidFill>
                  <a:prstClr val="black">
                    <a:tint val="75000"/>
                  </a:prstClr>
                </a:solidFill>
              </a:rPr>
              <a:pPr/>
              <a:t>2012-01-03</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51934D-4AEA-4550-ACBD-A4B39292E1A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611277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179512" y="1772816"/>
            <a:ext cx="8517632" cy="3024336"/>
          </a:xfrm>
        </p:spPr>
        <p:txBody>
          <a:bodyPr>
            <a:normAutofit/>
          </a:bodyPr>
          <a:lstStyle/>
          <a:p>
            <a:r>
              <a:rPr lang="en-GB" sz="4000" b="1" dirty="0" smtClean="0">
                <a:solidFill>
                  <a:schemeClr val="tx1">
                    <a:lumMod val="65000"/>
                    <a:lumOff val="35000"/>
                  </a:schemeClr>
                </a:solidFill>
              </a:rPr>
              <a:t>Differences in tax system in Poland and in German speaking countries</a:t>
            </a:r>
            <a:br>
              <a:rPr lang="en-GB" sz="4000" b="1" dirty="0" smtClean="0">
                <a:solidFill>
                  <a:schemeClr val="tx1">
                    <a:lumMod val="65000"/>
                    <a:lumOff val="35000"/>
                  </a:schemeClr>
                </a:solidFill>
              </a:rPr>
            </a:br>
            <a:r>
              <a:rPr lang="en-GB" sz="4000" b="1" dirty="0" smtClean="0">
                <a:solidFill>
                  <a:schemeClr val="tx1">
                    <a:lumMod val="65000"/>
                    <a:lumOff val="35000"/>
                  </a:schemeClr>
                </a:solidFill>
              </a:rPr>
              <a:t>Germany, Austria</a:t>
            </a:r>
            <a:r>
              <a:rPr lang="pl-PL" sz="4000" b="1" dirty="0" smtClean="0">
                <a:solidFill>
                  <a:schemeClr val="tx1">
                    <a:lumMod val="65000"/>
                    <a:lumOff val="35000"/>
                  </a:schemeClr>
                </a:solidFill>
              </a:rPr>
              <a:t>,</a:t>
            </a:r>
            <a:r>
              <a:rPr lang="en-GB" sz="4000" b="1" dirty="0" smtClean="0">
                <a:solidFill>
                  <a:schemeClr val="tx1">
                    <a:lumMod val="65000"/>
                    <a:lumOff val="35000"/>
                  </a:schemeClr>
                </a:solidFill>
              </a:rPr>
              <a:t> Switzerland</a:t>
            </a:r>
            <a:endParaRPr lang="en-GB" sz="4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p:spPr>
        <p:txBody>
          <a:bodyPr>
            <a:normAutofit/>
          </a:bodyPr>
          <a:lstStyle/>
          <a:p>
            <a:r>
              <a:rPr lang="en-GB" sz="2800" b="1" dirty="0" smtClean="0">
                <a:solidFill>
                  <a:schemeClr val="bg1"/>
                </a:solidFill>
              </a:rPr>
              <a:t>Executive summary of the corporate tax systems</a:t>
            </a:r>
            <a:endParaRPr lang="en-GB" sz="2800" dirty="0">
              <a:solidFill>
                <a:schemeClr val="bg1"/>
              </a:solidFill>
            </a:endParaRPr>
          </a:p>
        </p:txBody>
      </p:sp>
      <p:graphicFrame>
        <p:nvGraphicFramePr>
          <p:cNvPr id="2" name="Symbol zastępczy zawartości 1"/>
          <p:cNvGraphicFramePr>
            <a:graphicFrameLocks noGrp="1"/>
          </p:cNvGraphicFramePr>
          <p:nvPr>
            <p:ph idx="1"/>
            <p:extLst>
              <p:ext uri="{D42A27DB-BD31-4B8C-83A1-F6EECF244321}">
                <p14:modId xmlns:p14="http://schemas.microsoft.com/office/powerpoint/2010/main" xmlns="" val="2545050286"/>
              </p:ext>
            </p:extLst>
          </p:nvPr>
        </p:nvGraphicFramePr>
        <p:xfrm>
          <a:off x="683569" y="1628799"/>
          <a:ext cx="7848870" cy="4215945"/>
        </p:xfrm>
        <a:graphic>
          <a:graphicData uri="http://schemas.openxmlformats.org/drawingml/2006/table">
            <a:tbl>
              <a:tblPr firstRow="1" firstCol="1" bandRow="1">
                <a:tableStyleId>{5C22544A-7EE6-4342-B048-85BDC9FD1C3A}</a:tableStyleId>
              </a:tblPr>
              <a:tblGrid>
                <a:gridCol w="2232247"/>
                <a:gridCol w="1411872"/>
                <a:gridCol w="1401584"/>
                <a:gridCol w="1401584"/>
                <a:gridCol w="1401583"/>
              </a:tblGrid>
              <a:tr h="307235">
                <a:tc>
                  <a:txBody>
                    <a:bodyPr/>
                    <a:lstStyle/>
                    <a:p>
                      <a:pPr>
                        <a:lnSpc>
                          <a:spcPct val="115000"/>
                        </a:lnSpc>
                        <a:spcAft>
                          <a:spcPts val="0"/>
                        </a:spcAft>
                      </a:pPr>
                      <a:r>
                        <a:rPr lang="en-GB" sz="1400" dirty="0" smtClean="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smtClean="0">
                          <a:effectLst/>
                        </a:rPr>
                        <a:t>Poland</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smtClean="0">
                          <a:effectLst/>
                        </a:rPr>
                        <a:t>Austria</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smtClean="0">
                          <a:effectLst/>
                        </a:rPr>
                        <a:t>Germany</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smtClean="0">
                          <a:effectLst/>
                        </a:rPr>
                        <a:t>Switzerland</a:t>
                      </a:r>
                      <a:endParaRPr lang="en-GB" sz="1100" dirty="0">
                        <a:effectLst/>
                        <a:latin typeface="Calibri"/>
                        <a:ea typeface="Calibri"/>
                        <a:cs typeface="Times New Roman"/>
                      </a:endParaRPr>
                    </a:p>
                  </a:txBody>
                  <a:tcPr marL="68580" marR="68580" marT="0" marB="0"/>
                </a:tc>
              </a:tr>
              <a:tr h="307235">
                <a:tc>
                  <a:txBody>
                    <a:bodyPr/>
                    <a:lstStyle/>
                    <a:p>
                      <a:pPr>
                        <a:lnSpc>
                          <a:spcPct val="115000"/>
                        </a:lnSpc>
                        <a:spcAft>
                          <a:spcPts val="0"/>
                        </a:spcAft>
                      </a:pPr>
                      <a:r>
                        <a:rPr lang="en-GB" sz="1600" b="1" dirty="0" smtClean="0">
                          <a:effectLst/>
                          <a:latin typeface="Calibri"/>
                          <a:ea typeface="Calibri"/>
                          <a:cs typeface="Times New Roman"/>
                        </a:rPr>
                        <a:t>tax</a:t>
                      </a:r>
                      <a:r>
                        <a:rPr lang="en-GB" sz="1600" b="1" baseline="0" dirty="0" smtClean="0">
                          <a:effectLst/>
                          <a:latin typeface="Calibri"/>
                          <a:ea typeface="Calibri"/>
                          <a:cs typeface="Times New Roman"/>
                        </a:rPr>
                        <a:t> system</a:t>
                      </a:r>
                      <a:endParaRPr lang="en-GB" sz="11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dirty="0" smtClean="0">
                          <a:effectLst/>
                          <a:latin typeface="Calibri"/>
                          <a:ea typeface="Calibri"/>
                          <a:cs typeface="Times New Roman"/>
                        </a:rPr>
                        <a:t>classical</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rPr>
                        <a:t>classical</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rPr>
                        <a:t>classical</a:t>
                      </a:r>
                      <a:endParaRPr lang="en-GB" sz="1100" dirty="0">
                        <a:effectLst/>
                        <a:latin typeface="Calibri"/>
                        <a:ea typeface="Calibri"/>
                        <a:cs typeface="Times New Roman"/>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400" smtClean="0">
                          <a:effectLst/>
                        </a:rPr>
                        <a:t> </a:t>
                      </a:r>
                      <a:r>
                        <a:rPr kumimoji="0" lang="en-GB" sz="1400" b="0" i="0" u="none" strike="noStrike" kern="1200" cap="none" spc="0" normalizeH="0" baseline="0" noProof="0" smtClean="0">
                          <a:ln>
                            <a:noFill/>
                          </a:ln>
                          <a:solidFill>
                            <a:prstClr val="black"/>
                          </a:solidFill>
                          <a:effectLst/>
                          <a:uLnTx/>
                          <a:uFillTx/>
                          <a:latin typeface="+mn-lt"/>
                          <a:ea typeface="+mn-ea"/>
                          <a:cs typeface="+mn-cs"/>
                        </a:rPr>
                        <a:t>classical</a:t>
                      </a:r>
                      <a:endParaRPr kumimoji="0" lang="en-GB" sz="1100" b="0" i="0" u="none" strike="noStrike" kern="1200" cap="none" spc="0" normalizeH="0" baseline="0" noProof="0" dirty="0" smtClean="0">
                        <a:ln>
                          <a:noFill/>
                        </a:ln>
                        <a:solidFill>
                          <a:prstClr val="black"/>
                        </a:solidFill>
                        <a:effectLst/>
                        <a:uLnTx/>
                        <a:uFillTx/>
                        <a:latin typeface="+mn-lt"/>
                        <a:ea typeface="Calibri"/>
                        <a:cs typeface="Times New Roman"/>
                      </a:endParaRPr>
                    </a:p>
                  </a:txBody>
                  <a:tcPr marL="68580" marR="68580" marT="0" marB="0"/>
                </a:tc>
              </a:tr>
              <a:tr h="537660">
                <a:tc>
                  <a:txBody>
                    <a:bodyPr/>
                    <a:lstStyle/>
                    <a:p>
                      <a:pPr>
                        <a:lnSpc>
                          <a:spcPct val="115000"/>
                        </a:lnSpc>
                        <a:spcAft>
                          <a:spcPts val="0"/>
                        </a:spcAft>
                      </a:pPr>
                      <a:r>
                        <a:rPr lang="en-GB" sz="1600" b="1" dirty="0" smtClean="0">
                          <a:effectLst/>
                        </a:rPr>
                        <a:t>Corporation tax</a:t>
                      </a:r>
                      <a:endParaRPr lang="en-GB" sz="11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rPr>
                        <a:t>19%</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rPr>
                        <a:t>25%</a:t>
                      </a:r>
                      <a:endParaRPr lang="en-GB" sz="1100" smtClean="0">
                        <a:effectLst/>
                      </a:endParaRPr>
                    </a:p>
                    <a:p>
                      <a:pPr algn="ctr">
                        <a:lnSpc>
                          <a:spcPct val="115000"/>
                        </a:lnSpc>
                        <a:spcAft>
                          <a:spcPts val="0"/>
                        </a:spcAft>
                      </a:pPr>
                      <a:r>
                        <a:rPr lang="en-GB" sz="1400" smtClean="0">
                          <a:effectLst/>
                          <a:latin typeface="Calibri"/>
                          <a:ea typeface="Calibri"/>
                          <a:cs typeface="Times New Roman"/>
                        </a:rPr>
                        <a:t>flat</a:t>
                      </a:r>
                      <a:r>
                        <a:rPr lang="en-GB" sz="1400" baseline="0" smtClean="0">
                          <a:effectLst/>
                          <a:latin typeface="Calibri"/>
                          <a:ea typeface="Calibri"/>
                          <a:cs typeface="Times New Roman"/>
                        </a:rPr>
                        <a:t> tax rate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rPr>
                        <a:t>15.83</a:t>
                      </a:r>
                      <a:endParaRPr lang="en-GB" sz="1100" smtClean="0">
                        <a:effectLst/>
                      </a:endParaRPr>
                    </a:p>
                    <a:p>
                      <a:pPr algn="ctr">
                        <a:lnSpc>
                          <a:spcPct val="115000"/>
                        </a:lnSpc>
                        <a:spcAft>
                          <a:spcPts val="0"/>
                        </a:spcAft>
                      </a:pPr>
                      <a:r>
                        <a:rPr lang="en-GB" sz="1400" smtClean="0">
                          <a:effectLst/>
                          <a:latin typeface="Calibri"/>
                          <a:ea typeface="Calibri"/>
                          <a:cs typeface="Times New Roman"/>
                        </a:rPr>
                        <a:t>flat</a:t>
                      </a:r>
                      <a:r>
                        <a:rPr lang="en-GB" sz="1400" baseline="0" smtClean="0">
                          <a:effectLst/>
                          <a:latin typeface="Calibri"/>
                          <a:ea typeface="Calibri"/>
                          <a:cs typeface="Times New Roman"/>
                        </a:rPr>
                        <a:t> tax rate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latin typeface="Calibri"/>
                          <a:ea typeface="Calibri"/>
                          <a:cs typeface="Times New Roman"/>
                        </a:rPr>
                        <a:t>9%-25%</a:t>
                      </a:r>
                      <a:endParaRPr lang="en-GB" sz="1100" dirty="0">
                        <a:effectLst/>
                        <a:latin typeface="Calibri"/>
                        <a:ea typeface="Calibri"/>
                        <a:cs typeface="Times New Roman"/>
                      </a:endParaRPr>
                    </a:p>
                  </a:txBody>
                  <a:tcPr marL="68580" marR="68580" marT="0" marB="0"/>
                </a:tc>
              </a:tr>
              <a:tr h="614468">
                <a:tc>
                  <a:txBody>
                    <a:bodyPr/>
                    <a:lstStyle/>
                    <a:p>
                      <a:pPr>
                        <a:lnSpc>
                          <a:spcPct val="115000"/>
                        </a:lnSpc>
                        <a:spcAft>
                          <a:spcPts val="0"/>
                        </a:spcAft>
                      </a:pPr>
                      <a:r>
                        <a:rPr lang="en-GB" sz="1600" b="1" dirty="0" smtClean="0">
                          <a:effectLst/>
                        </a:rPr>
                        <a:t>Other</a:t>
                      </a:r>
                      <a:endParaRPr lang="en-GB" sz="1100" b="1" dirty="0" smtClean="0">
                        <a:effectLst/>
                      </a:endParaRPr>
                    </a:p>
                    <a:p>
                      <a:pPr>
                        <a:lnSpc>
                          <a:spcPct val="115000"/>
                        </a:lnSpc>
                        <a:spcAft>
                          <a:spcPts val="0"/>
                        </a:spcAft>
                      </a:pPr>
                      <a:r>
                        <a:rPr lang="en-GB" sz="1600" b="1" dirty="0" smtClean="0">
                          <a:effectLst/>
                          <a:latin typeface="Calibri"/>
                          <a:ea typeface="Calibri"/>
                          <a:cs typeface="Times New Roman"/>
                        </a:rPr>
                        <a:t>corporation</a:t>
                      </a:r>
                      <a:r>
                        <a:rPr lang="en-GB" sz="1600" b="1" baseline="0" dirty="0" smtClean="0">
                          <a:effectLst/>
                          <a:latin typeface="Calibri"/>
                          <a:ea typeface="Calibri"/>
                          <a:cs typeface="Times New Roman"/>
                        </a:rPr>
                        <a:t> taxes</a:t>
                      </a:r>
                      <a:endParaRPr lang="en-GB" sz="11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latin typeface="Calibri"/>
                          <a:ea typeface="Calibri"/>
                          <a:cs typeface="Times New Roman"/>
                        </a:rPr>
                        <a:t>none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latin typeface="Calibri"/>
                          <a:ea typeface="Calibri"/>
                          <a:cs typeface="Times New Roman"/>
                        </a:rPr>
                        <a:t>none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rPr>
                        <a:t>trade</a:t>
                      </a:r>
                      <a:r>
                        <a:rPr lang="en-GB" sz="1400" baseline="0" smtClean="0">
                          <a:effectLst/>
                        </a:rPr>
                        <a:t> tax</a:t>
                      </a:r>
                      <a:endParaRPr lang="en-GB" sz="1100" smtClean="0">
                        <a:effectLst/>
                      </a:endParaRPr>
                    </a:p>
                    <a:p>
                      <a:pPr algn="ctr">
                        <a:lnSpc>
                          <a:spcPct val="115000"/>
                        </a:lnSpc>
                        <a:spcAft>
                          <a:spcPts val="0"/>
                        </a:spcAft>
                      </a:pPr>
                      <a:r>
                        <a:rPr lang="en-GB" sz="1400" smtClean="0">
                          <a:effectLst/>
                        </a:rPr>
                        <a:t>15-18%</a:t>
                      </a:r>
                      <a:endParaRPr lang="en-GB" sz="1100" dirty="0">
                        <a:effectLst/>
                        <a:latin typeface="Calibri"/>
                        <a:ea typeface="Calibri"/>
                        <a:cs typeface="Times New Roman"/>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GB" sz="1400" b="0" i="0" u="none" strike="noStrike" kern="1200" cap="none" spc="0" normalizeH="0" baseline="0" noProof="0" smtClean="0">
                          <a:ln>
                            <a:noFill/>
                          </a:ln>
                          <a:solidFill>
                            <a:prstClr val="black"/>
                          </a:solidFill>
                          <a:effectLst/>
                          <a:uLnTx/>
                          <a:uFillTx/>
                          <a:latin typeface="+mn-lt"/>
                          <a:ea typeface="+mn-ea"/>
                          <a:cs typeface="+mn-cs"/>
                        </a:rPr>
                        <a:t>none</a:t>
                      </a:r>
                      <a:endParaRPr kumimoji="0" lang="en-GB" sz="1100" b="0" i="0" u="none" strike="noStrike" kern="1200" cap="none" spc="0" normalizeH="0" baseline="0" noProof="0" dirty="0">
                        <a:ln>
                          <a:noFill/>
                        </a:ln>
                        <a:solidFill>
                          <a:prstClr val="black"/>
                        </a:solidFill>
                        <a:effectLst/>
                        <a:uLnTx/>
                        <a:uFillTx/>
                        <a:latin typeface="+mn-lt"/>
                        <a:ea typeface="Calibri"/>
                        <a:cs typeface="Times New Roman"/>
                      </a:endParaRPr>
                    </a:p>
                  </a:txBody>
                  <a:tcPr marL="68580" marR="68580" marT="0" marB="0"/>
                </a:tc>
              </a:tr>
              <a:tr h="307235">
                <a:tc>
                  <a:txBody>
                    <a:bodyPr/>
                    <a:lstStyle/>
                    <a:p>
                      <a:pPr>
                        <a:lnSpc>
                          <a:spcPct val="115000"/>
                        </a:lnSpc>
                        <a:spcAft>
                          <a:spcPts val="0"/>
                        </a:spcAft>
                      </a:pPr>
                      <a:r>
                        <a:rPr lang="en-GB" sz="1600" b="1" dirty="0" smtClean="0">
                          <a:effectLst/>
                        </a:rPr>
                        <a:t>Consolidated tax group</a:t>
                      </a:r>
                      <a:endParaRPr lang="en-GB" sz="11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latin typeface="Calibri"/>
                          <a:ea typeface="Calibri"/>
                          <a:cs typeface="Times New Roman"/>
                        </a:rPr>
                        <a:t>yes</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rPr>
                        <a:t>yes/foreign</a:t>
                      </a:r>
                      <a:r>
                        <a:rPr lang="en-GB" sz="1400" baseline="0" smtClean="0">
                          <a:effectLst/>
                        </a:rPr>
                        <a:t> subsidiaries</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u="none" smtClean="0">
                          <a:effectLst/>
                        </a:rPr>
                        <a:t>yes/</a:t>
                      </a:r>
                      <a:r>
                        <a:rPr lang="en-GB" sz="1400" u="none" baseline="0" smtClean="0">
                          <a:effectLst/>
                        </a:rPr>
                        <a:t>business premises</a:t>
                      </a:r>
                      <a:endParaRPr lang="en-GB" sz="1100" u="none"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rPr>
                        <a:t>no </a:t>
                      </a:r>
                      <a:endParaRPr lang="en-GB" sz="1100" dirty="0">
                        <a:effectLst/>
                        <a:latin typeface="Calibri"/>
                        <a:ea typeface="Calibri"/>
                        <a:cs typeface="Times New Roman"/>
                      </a:endParaRPr>
                    </a:p>
                  </a:txBody>
                  <a:tcPr marL="68580" marR="68580" marT="0" marB="0"/>
                </a:tc>
              </a:tr>
              <a:tr h="307235">
                <a:tc>
                  <a:txBody>
                    <a:bodyPr/>
                    <a:lstStyle/>
                    <a:p>
                      <a:pPr>
                        <a:lnSpc>
                          <a:spcPct val="115000"/>
                        </a:lnSpc>
                        <a:spcAft>
                          <a:spcPts val="0"/>
                        </a:spcAft>
                      </a:pPr>
                      <a:r>
                        <a:rPr lang="en-GB" sz="1600" b="1" smtClean="0">
                          <a:effectLst/>
                        </a:rPr>
                        <a:t>Dividends</a:t>
                      </a:r>
                      <a:endParaRPr lang="en-GB" sz="11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rPr>
                        <a:t>19%</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rPr>
                        <a:t>½ tax</a:t>
                      </a:r>
                      <a:r>
                        <a:rPr lang="en-GB" sz="1400" baseline="0" smtClean="0">
                          <a:effectLst/>
                        </a:rPr>
                        <a:t> rate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rPr>
                        <a:t>25%+1.375%</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rPr>
                        <a:t>35% </a:t>
                      </a:r>
                      <a:endParaRPr lang="en-GB" sz="1100" dirty="0">
                        <a:effectLst/>
                        <a:latin typeface="Calibri"/>
                        <a:ea typeface="Calibri"/>
                        <a:cs typeface="Times New Roman"/>
                      </a:endParaRPr>
                    </a:p>
                  </a:txBody>
                  <a:tcPr marL="68580" marR="68580" marT="0" marB="0"/>
                </a:tc>
              </a:tr>
              <a:tr h="537660">
                <a:tc>
                  <a:txBody>
                    <a:bodyPr/>
                    <a:lstStyle/>
                    <a:p>
                      <a:pPr>
                        <a:lnSpc>
                          <a:spcPct val="115000"/>
                        </a:lnSpc>
                        <a:spcAft>
                          <a:spcPts val="0"/>
                        </a:spcAft>
                      </a:pPr>
                      <a:r>
                        <a:rPr lang="en-GB" sz="1600" b="1" smtClean="0">
                          <a:effectLst/>
                        </a:rPr>
                        <a:t>Depreciation</a:t>
                      </a:r>
                      <a:r>
                        <a:rPr lang="en-GB" sz="1600" b="1" baseline="0" smtClean="0">
                          <a:effectLst/>
                        </a:rPr>
                        <a:t> </a:t>
                      </a:r>
                      <a:r>
                        <a:rPr lang="en-GB" sz="1600" b="1" smtClean="0">
                          <a:effectLst/>
                        </a:rPr>
                        <a:t>method</a:t>
                      </a:r>
                      <a:endParaRPr lang="en-GB" sz="11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rPr>
                        <a:t>linear</a:t>
                      </a:r>
                    </a:p>
                    <a:p>
                      <a:pPr algn="ctr">
                        <a:lnSpc>
                          <a:spcPct val="115000"/>
                        </a:lnSpc>
                        <a:spcAft>
                          <a:spcPts val="0"/>
                        </a:spcAft>
                      </a:pPr>
                      <a:r>
                        <a:rPr lang="en-GB" sz="1400" smtClean="0">
                          <a:effectLst/>
                        </a:rPr>
                        <a:t>(degressive)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rPr>
                        <a:t>linear</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rPr>
                        <a:t>linear</a:t>
                      </a:r>
                    </a:p>
                    <a:p>
                      <a:pPr algn="ctr">
                        <a:lnSpc>
                          <a:spcPct val="115000"/>
                        </a:lnSpc>
                        <a:spcAft>
                          <a:spcPts val="0"/>
                        </a:spcAft>
                      </a:pPr>
                      <a:r>
                        <a:rPr lang="en-GB" sz="1400" smtClean="0">
                          <a:effectLst/>
                        </a:rPr>
                        <a:t>(degressive)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rPr>
                        <a:t> linear</a:t>
                      </a:r>
                    </a:p>
                    <a:p>
                      <a:pPr algn="ctr">
                        <a:lnSpc>
                          <a:spcPct val="115000"/>
                        </a:lnSpc>
                        <a:spcAft>
                          <a:spcPts val="0"/>
                        </a:spcAft>
                      </a:pPr>
                      <a:r>
                        <a:rPr lang="en-GB" sz="1400" smtClean="0">
                          <a:effectLst/>
                        </a:rPr>
                        <a:t>(degressive)</a:t>
                      </a:r>
                      <a:endParaRPr lang="en-GB" sz="1100" dirty="0">
                        <a:effectLst/>
                        <a:latin typeface="Calibri"/>
                        <a:ea typeface="Calibri"/>
                        <a:cs typeface="Times New Roman"/>
                      </a:endParaRPr>
                    </a:p>
                  </a:txBody>
                  <a:tcPr marL="68580" marR="68580" marT="0" marB="0"/>
                </a:tc>
              </a:tr>
              <a:tr h="307235">
                <a:tc>
                  <a:txBody>
                    <a:bodyPr/>
                    <a:lstStyle/>
                    <a:p>
                      <a:pPr>
                        <a:lnSpc>
                          <a:spcPct val="115000"/>
                        </a:lnSpc>
                        <a:spcAft>
                          <a:spcPts val="0"/>
                        </a:spcAft>
                      </a:pPr>
                      <a:r>
                        <a:rPr lang="en-GB" sz="1600" b="1" dirty="0" smtClean="0">
                          <a:effectLst/>
                        </a:rPr>
                        <a:t>Losses carry forward</a:t>
                      </a:r>
                      <a:endParaRPr lang="en-GB" sz="11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dirty="0" smtClean="0">
                          <a:effectLst/>
                        </a:rPr>
                        <a:t>5 years</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rPr>
                        <a:t>unlimited</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rPr>
                        <a:t>unlimited</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rPr>
                        <a:t> 7 years</a:t>
                      </a:r>
                      <a:endParaRPr lang="en-GB" sz="1100" dirty="0">
                        <a:effectLst/>
                        <a:latin typeface="Calibri"/>
                        <a:ea typeface="Calibri"/>
                        <a:cs typeface="Times New Roman"/>
                      </a:endParaRPr>
                    </a:p>
                  </a:txBody>
                  <a:tcPr marL="68580" marR="68580" marT="0" marB="0"/>
                </a:tc>
              </a:tr>
              <a:tr h="806489">
                <a:tc>
                  <a:txBody>
                    <a:bodyPr/>
                    <a:lstStyle/>
                    <a:p>
                      <a:pPr>
                        <a:lnSpc>
                          <a:spcPct val="115000"/>
                        </a:lnSpc>
                        <a:spcAft>
                          <a:spcPts val="0"/>
                        </a:spcAft>
                      </a:pPr>
                      <a:r>
                        <a:rPr lang="en-GB" sz="1600" b="1" dirty="0" smtClean="0">
                          <a:effectLst/>
                        </a:rPr>
                        <a:t>Investment</a:t>
                      </a:r>
                      <a:r>
                        <a:rPr lang="en-GB" sz="1600" b="1" baseline="0" dirty="0" smtClean="0">
                          <a:effectLst/>
                        </a:rPr>
                        <a:t> allowances</a:t>
                      </a:r>
                      <a:endParaRPr lang="en-GB" sz="11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dirty="0" smtClean="0">
                          <a:effectLst/>
                        </a:rPr>
                        <a:t>S</a:t>
                      </a:r>
                      <a:r>
                        <a:rPr lang="pl-PL" sz="1400" dirty="0" smtClean="0">
                          <a:effectLst/>
                        </a:rPr>
                        <a:t>E</a:t>
                      </a:r>
                      <a:r>
                        <a:rPr lang="en-GB" sz="1400" dirty="0" smtClean="0">
                          <a:effectLst/>
                        </a:rPr>
                        <a:t>Z</a:t>
                      </a:r>
                      <a:endParaRPr lang="pl-PL" sz="1400" dirty="0" smtClean="0">
                        <a:effectLst/>
                      </a:endParaRPr>
                    </a:p>
                    <a:p>
                      <a:pPr algn="ctr">
                        <a:lnSpc>
                          <a:spcPct val="115000"/>
                        </a:lnSpc>
                        <a:spcAft>
                          <a:spcPts val="0"/>
                        </a:spcAft>
                      </a:pPr>
                      <a:r>
                        <a:rPr lang="pl-PL" sz="1400" dirty="0" smtClean="0">
                          <a:effectLst/>
                          <a:latin typeface="+mn-lt"/>
                          <a:ea typeface="Calibri"/>
                          <a:cs typeface="Times New Roman"/>
                        </a:rPr>
                        <a:t>(</a:t>
                      </a:r>
                      <a:r>
                        <a:rPr lang="en-GB" sz="1400" dirty="0" smtClean="0">
                          <a:effectLst/>
                          <a:latin typeface="+mn-lt"/>
                          <a:ea typeface="Calibri"/>
                          <a:cs typeface="Times New Roman"/>
                        </a:rPr>
                        <a:t>Special Economic Zones</a:t>
                      </a:r>
                      <a:r>
                        <a:rPr lang="pl-PL" sz="1400" dirty="0" smtClean="0">
                          <a:effectLst/>
                          <a:latin typeface="+mn-lt"/>
                          <a:ea typeface="Calibri"/>
                          <a:cs typeface="Times New Roman"/>
                        </a:rPr>
                        <a:t>)</a:t>
                      </a:r>
                      <a:endParaRPr lang="en-GB"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rPr>
                        <a:t>Research/</a:t>
                      </a:r>
                      <a:endParaRPr lang="en-GB" sz="1100" smtClean="0">
                        <a:effectLst/>
                      </a:endParaRPr>
                    </a:p>
                    <a:p>
                      <a:pPr algn="ctr">
                        <a:lnSpc>
                          <a:spcPct val="115000"/>
                        </a:lnSpc>
                        <a:spcAft>
                          <a:spcPts val="0"/>
                        </a:spcAft>
                      </a:pPr>
                      <a:r>
                        <a:rPr lang="en-GB" sz="1400" smtClean="0">
                          <a:effectLst/>
                          <a:latin typeface="Calibri"/>
                          <a:ea typeface="Calibri"/>
                          <a:cs typeface="Times New Roman"/>
                        </a:rPr>
                        <a:t>Work</a:t>
                      </a:r>
                      <a:r>
                        <a:rPr lang="en-GB" sz="1400" baseline="0" smtClean="0">
                          <a:effectLst/>
                          <a:latin typeface="Calibri"/>
                          <a:ea typeface="Calibri"/>
                          <a:cs typeface="Times New Roman"/>
                        </a:rPr>
                        <a:t> experience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smtClean="0">
                          <a:effectLst/>
                        </a:rPr>
                        <a:t>Special</a:t>
                      </a:r>
                      <a:r>
                        <a:rPr lang="en-GB" sz="1400" baseline="0" smtClean="0">
                          <a:effectLst/>
                        </a:rPr>
                        <a:t> depreciation allowances</a:t>
                      </a:r>
                      <a:endParaRPr lang="en-GB" sz="1100" dirty="0">
                        <a:effectLst/>
                      </a:endParaRPr>
                    </a:p>
                  </a:txBody>
                  <a:tcPr marL="68580" marR="68580" marT="0" marB="0"/>
                </a:tc>
                <a:tc>
                  <a:txBody>
                    <a:bodyPr/>
                    <a:lstStyle/>
                    <a:p>
                      <a:pPr>
                        <a:lnSpc>
                          <a:spcPct val="115000"/>
                        </a:lnSpc>
                        <a:spcAft>
                          <a:spcPts val="0"/>
                        </a:spcAft>
                      </a:pPr>
                      <a:r>
                        <a:rPr lang="en-GB" sz="1400" dirty="0" smtClean="0">
                          <a:effectLst/>
                        </a:rPr>
                        <a:t> tax reliefs for new companies</a:t>
                      </a:r>
                      <a:endParaRPr lang="en-GB"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36310549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p:spPr>
        <p:txBody>
          <a:bodyPr>
            <a:normAutofit/>
          </a:bodyPr>
          <a:lstStyle/>
          <a:p>
            <a:r>
              <a:rPr lang="en-GB" sz="2800" b="1" dirty="0" smtClean="0">
                <a:solidFill>
                  <a:schemeClr val="bg1"/>
                </a:solidFill>
              </a:rPr>
              <a:t>Income tax in Poland</a:t>
            </a:r>
            <a:endParaRPr lang="en-GB" sz="2800" b="1" dirty="0">
              <a:solidFill>
                <a:schemeClr val="bg1"/>
              </a:solidFill>
            </a:endParaRPr>
          </a:p>
        </p:txBody>
      </p:sp>
      <p:sp>
        <p:nvSpPr>
          <p:cNvPr id="8" name="Symbol zastępczy zawartości 7"/>
          <p:cNvSpPr>
            <a:spLocks noGrp="1"/>
          </p:cNvSpPr>
          <p:nvPr>
            <p:ph idx="1"/>
          </p:nvPr>
        </p:nvSpPr>
        <p:spPr>
          <a:xfrm>
            <a:off x="611560" y="1556792"/>
            <a:ext cx="8075240" cy="4569371"/>
          </a:xfrm>
        </p:spPr>
        <p:txBody>
          <a:bodyPr>
            <a:normAutofit/>
          </a:bodyPr>
          <a:lstStyle/>
          <a:p>
            <a:pPr marL="361950" indent="0">
              <a:buNone/>
              <a:defRPr/>
            </a:pPr>
            <a:r>
              <a:rPr lang="en-GB" sz="2000" dirty="0" smtClean="0">
                <a:solidFill>
                  <a:schemeClr val="tx1">
                    <a:lumMod val="65000"/>
                    <a:lumOff val="35000"/>
                  </a:schemeClr>
                </a:solidFill>
              </a:rPr>
              <a:t>The revenues from the following are subject to the income tax (Polish: </a:t>
            </a:r>
            <a:r>
              <a:rPr lang="en-GB" sz="2000" dirty="0" err="1" smtClean="0">
                <a:solidFill>
                  <a:schemeClr val="tx1">
                    <a:lumMod val="65000"/>
                    <a:lumOff val="35000"/>
                  </a:schemeClr>
                </a:solidFill>
              </a:rPr>
              <a:t>podatek</a:t>
            </a:r>
            <a:r>
              <a:rPr lang="en-GB" sz="2000" dirty="0" smtClean="0">
                <a:solidFill>
                  <a:schemeClr val="tx1">
                    <a:lumMod val="65000"/>
                    <a:lumOff val="35000"/>
                  </a:schemeClr>
                </a:solidFill>
              </a:rPr>
              <a:t> </a:t>
            </a:r>
            <a:r>
              <a:rPr lang="en-GB" sz="2000" dirty="0" err="1" smtClean="0">
                <a:solidFill>
                  <a:schemeClr val="tx1">
                    <a:lumMod val="65000"/>
                    <a:lumOff val="35000"/>
                  </a:schemeClr>
                </a:solidFill>
              </a:rPr>
              <a:t>dochodowy</a:t>
            </a:r>
            <a:r>
              <a:rPr lang="en-GB" sz="2000" dirty="0" smtClean="0">
                <a:solidFill>
                  <a:schemeClr val="tx1">
                    <a:lumMod val="65000"/>
                    <a:lumOff val="35000"/>
                  </a:schemeClr>
                </a:solidFill>
              </a:rPr>
              <a:t> od </a:t>
            </a:r>
            <a:r>
              <a:rPr lang="en-GB" sz="2000" dirty="0" err="1" smtClean="0">
                <a:solidFill>
                  <a:schemeClr val="tx1">
                    <a:lumMod val="65000"/>
                    <a:lumOff val="35000"/>
                  </a:schemeClr>
                </a:solidFill>
              </a:rPr>
              <a:t>osób</a:t>
            </a:r>
            <a:r>
              <a:rPr lang="en-GB" sz="2000" dirty="0" smtClean="0">
                <a:solidFill>
                  <a:schemeClr val="tx1">
                    <a:lumMod val="65000"/>
                    <a:lumOff val="35000"/>
                  </a:schemeClr>
                </a:solidFill>
              </a:rPr>
              <a:t> </a:t>
            </a:r>
            <a:r>
              <a:rPr lang="en-GB" sz="2000" dirty="0" err="1" smtClean="0">
                <a:solidFill>
                  <a:schemeClr val="tx1">
                    <a:lumMod val="65000"/>
                    <a:lumOff val="35000"/>
                  </a:schemeClr>
                </a:solidFill>
              </a:rPr>
              <a:t>fizycznych</a:t>
            </a:r>
            <a:r>
              <a:rPr lang="en-GB" sz="2000" dirty="0" smtClean="0">
                <a:solidFill>
                  <a:schemeClr val="tx1">
                    <a:lumMod val="65000"/>
                    <a:lumOff val="35000"/>
                  </a:schemeClr>
                </a:solidFill>
              </a:rPr>
              <a:t>):</a:t>
            </a:r>
          </a:p>
          <a:p>
            <a:pPr marL="628650" lvl="1" indent="0">
              <a:buNone/>
              <a:defRPr/>
            </a:pPr>
            <a:r>
              <a:rPr lang="en-GB" sz="2000" dirty="0" smtClean="0">
                <a:solidFill>
                  <a:schemeClr val="tx1">
                    <a:lumMod val="65000"/>
                    <a:lumOff val="35000"/>
                  </a:schemeClr>
                </a:solidFill>
              </a:rPr>
              <a:t>-employment</a:t>
            </a:r>
          </a:p>
          <a:p>
            <a:pPr marL="628650" lvl="1" indent="0">
              <a:buNone/>
              <a:defRPr/>
            </a:pPr>
            <a:r>
              <a:rPr lang="en-GB" sz="2000" dirty="0" smtClean="0">
                <a:solidFill>
                  <a:schemeClr val="tx1">
                    <a:lumMod val="65000"/>
                    <a:lumOff val="35000"/>
                  </a:schemeClr>
                </a:solidFill>
              </a:rPr>
              <a:t>-self-employment</a:t>
            </a:r>
          </a:p>
          <a:p>
            <a:pPr marL="628650" lvl="1" indent="0">
              <a:buNone/>
              <a:defRPr/>
            </a:pPr>
            <a:r>
              <a:rPr lang="en-GB" sz="2000" dirty="0" smtClean="0">
                <a:solidFill>
                  <a:schemeClr val="tx1">
                    <a:lumMod val="65000"/>
                    <a:lumOff val="35000"/>
                  </a:schemeClr>
                </a:solidFill>
              </a:rPr>
              <a:t>-economic activity</a:t>
            </a:r>
          </a:p>
          <a:p>
            <a:pPr marL="628650" lvl="1" indent="0">
              <a:buNone/>
              <a:defRPr/>
            </a:pPr>
            <a:r>
              <a:rPr lang="en-GB" sz="2000" dirty="0" smtClean="0">
                <a:solidFill>
                  <a:schemeClr val="tx1">
                    <a:lumMod val="65000"/>
                    <a:lumOff val="35000"/>
                  </a:schemeClr>
                </a:solidFill>
              </a:rPr>
              <a:t>-special agricultural activity</a:t>
            </a:r>
          </a:p>
          <a:p>
            <a:pPr marL="628650" lvl="1" indent="0">
              <a:buNone/>
              <a:defRPr/>
            </a:pPr>
            <a:r>
              <a:rPr lang="en-GB" sz="2000" dirty="0" smtClean="0">
                <a:solidFill>
                  <a:schemeClr val="tx1">
                    <a:lumMod val="65000"/>
                    <a:lumOff val="35000"/>
                  </a:schemeClr>
                </a:solidFill>
              </a:rPr>
              <a:t>-properties or parts thereof</a:t>
            </a:r>
          </a:p>
          <a:p>
            <a:pPr marL="628650" lvl="1" indent="0">
              <a:buNone/>
              <a:defRPr/>
            </a:pPr>
            <a:r>
              <a:rPr lang="en-GB" sz="2000" dirty="0" smtClean="0">
                <a:solidFill>
                  <a:schemeClr val="tx1">
                    <a:lumMod val="65000"/>
                    <a:lumOff val="35000"/>
                  </a:schemeClr>
                </a:solidFill>
              </a:rPr>
              <a:t>-letting and leasing</a:t>
            </a:r>
          </a:p>
          <a:p>
            <a:pPr marL="628650" lvl="1" indent="0">
              <a:buNone/>
              <a:defRPr/>
            </a:pPr>
            <a:r>
              <a:rPr lang="en-GB" sz="2000" dirty="0" smtClean="0">
                <a:solidFill>
                  <a:schemeClr val="tx1">
                    <a:lumMod val="65000"/>
                    <a:lumOff val="35000"/>
                  </a:schemeClr>
                </a:solidFill>
              </a:rPr>
              <a:t>-capital assets and property rights</a:t>
            </a:r>
          </a:p>
          <a:p>
            <a:pPr marL="628650" lvl="1" indent="0">
              <a:buNone/>
              <a:defRPr/>
            </a:pPr>
            <a:r>
              <a:rPr lang="en-GB" sz="2000" dirty="0" smtClean="0">
                <a:solidFill>
                  <a:schemeClr val="tx1">
                    <a:lumMod val="65000"/>
                    <a:lumOff val="35000"/>
                  </a:schemeClr>
                </a:solidFill>
              </a:rPr>
              <a:t>-(other) sales and exchange transactions</a:t>
            </a:r>
          </a:p>
          <a:p>
            <a:pPr marL="628650" lvl="1" indent="0">
              <a:buNone/>
              <a:defRPr/>
            </a:pPr>
            <a:r>
              <a:rPr lang="en-GB" sz="2000" dirty="0" smtClean="0">
                <a:solidFill>
                  <a:schemeClr val="tx1">
                    <a:lumMod val="65000"/>
                    <a:lumOff val="35000"/>
                  </a:schemeClr>
                </a:solidFill>
              </a:rPr>
              <a:t>-other sources</a:t>
            </a:r>
            <a:endParaRPr lang="en-GB" sz="2000" dirty="0"/>
          </a:p>
        </p:txBody>
      </p:sp>
    </p:spTree>
    <p:extLst>
      <p:ext uri="{BB962C8B-B14F-4D97-AF65-F5344CB8AC3E}">
        <p14:creationId xmlns:p14="http://schemas.microsoft.com/office/powerpoint/2010/main" xmlns="" val="153899249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p:spPr>
        <p:txBody>
          <a:bodyPr>
            <a:normAutofit/>
          </a:bodyPr>
          <a:lstStyle/>
          <a:p>
            <a:r>
              <a:rPr lang="en-GB" sz="2800" b="1" dirty="0" smtClean="0">
                <a:solidFill>
                  <a:schemeClr val="bg1"/>
                </a:solidFill>
              </a:rPr>
              <a:t>Income tax in Poland (2)</a:t>
            </a:r>
            <a:endParaRPr lang="en-GB" sz="2800" dirty="0">
              <a:solidFill>
                <a:schemeClr val="bg1"/>
              </a:solidFill>
            </a:endParaRPr>
          </a:p>
        </p:txBody>
      </p:sp>
      <p:graphicFrame>
        <p:nvGraphicFramePr>
          <p:cNvPr id="12" name="Symbol zastępczy zawartości 11"/>
          <p:cNvGraphicFramePr>
            <a:graphicFrameLocks noGrp="1"/>
          </p:cNvGraphicFramePr>
          <p:nvPr>
            <p:ph idx="1"/>
            <p:extLst>
              <p:ext uri="{D42A27DB-BD31-4B8C-83A1-F6EECF244321}">
                <p14:modId xmlns:p14="http://schemas.microsoft.com/office/powerpoint/2010/main" xmlns="" val="582107647"/>
              </p:ext>
            </p:extLst>
          </p:nvPr>
        </p:nvGraphicFramePr>
        <p:xfrm>
          <a:off x="755576" y="1916832"/>
          <a:ext cx="7704856" cy="3507143"/>
        </p:xfrm>
        <a:graphic>
          <a:graphicData uri="http://schemas.openxmlformats.org/drawingml/2006/table">
            <a:tbl>
              <a:tblPr firstRow="1" firstCol="1" lastCol="1" bandRow="1"/>
              <a:tblGrid>
                <a:gridCol w="2442406"/>
                <a:gridCol w="2443198"/>
                <a:gridCol w="2819252"/>
              </a:tblGrid>
              <a:tr h="1022228">
                <a:tc>
                  <a:txBody>
                    <a:bodyPr/>
                    <a:lstStyle/>
                    <a:p>
                      <a:pPr algn="ctr">
                        <a:lnSpc>
                          <a:spcPct val="115000"/>
                        </a:lnSpc>
                        <a:spcAft>
                          <a:spcPts val="0"/>
                        </a:spcAft>
                      </a:pPr>
                      <a:r>
                        <a:rPr lang="en-GB" sz="1800" b="1" noProof="0" smtClean="0">
                          <a:solidFill>
                            <a:srgbClr val="FFFFFF"/>
                          </a:solidFill>
                          <a:effectLst/>
                          <a:latin typeface="Calibri"/>
                          <a:ea typeface="Calibri"/>
                          <a:cs typeface="Times New Roman"/>
                        </a:rPr>
                        <a:t>Taxable</a:t>
                      </a:r>
                      <a:r>
                        <a:rPr lang="en-GB" sz="1800" b="1" baseline="0" noProof="0" smtClean="0">
                          <a:solidFill>
                            <a:srgbClr val="FFFFFF"/>
                          </a:solidFill>
                          <a:effectLst/>
                          <a:latin typeface="Calibri"/>
                          <a:ea typeface="Calibri"/>
                          <a:cs typeface="Times New Roman"/>
                        </a:rPr>
                        <a:t> income of more than</a:t>
                      </a:r>
                      <a:r>
                        <a:rPr lang="en-GB" sz="1800" b="1" noProof="0" smtClean="0">
                          <a:solidFill>
                            <a:srgbClr val="FFFFFF"/>
                          </a:solidFill>
                          <a:effectLst/>
                          <a:latin typeface="Calibri"/>
                          <a:ea typeface="Calibri"/>
                          <a:cs typeface="Times New Roman"/>
                        </a:rPr>
                        <a:t>… PLN</a:t>
                      </a:r>
                      <a:endParaRPr lang="en-GB" sz="1800" noProof="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a:lnSpc>
                          <a:spcPct val="115000"/>
                        </a:lnSpc>
                        <a:spcAft>
                          <a:spcPts val="0"/>
                        </a:spcAft>
                      </a:pPr>
                      <a:r>
                        <a:rPr lang="en-GB" sz="1800" b="1" noProof="0" smtClean="0">
                          <a:solidFill>
                            <a:srgbClr val="FFFFFF"/>
                          </a:solidFill>
                          <a:effectLst/>
                          <a:latin typeface="Calibri"/>
                          <a:ea typeface="Calibri"/>
                          <a:cs typeface="Times New Roman"/>
                        </a:rPr>
                        <a:t>Taxable income up to</a:t>
                      </a:r>
                      <a:endParaRPr lang="en-GB" sz="1800" noProof="0" smtClean="0">
                        <a:effectLst/>
                        <a:latin typeface="Calibri"/>
                        <a:ea typeface="Calibri"/>
                        <a:cs typeface="Times New Roman"/>
                      </a:endParaRPr>
                    </a:p>
                    <a:p>
                      <a:pPr algn="ctr">
                        <a:lnSpc>
                          <a:spcPct val="115000"/>
                        </a:lnSpc>
                        <a:spcAft>
                          <a:spcPts val="0"/>
                        </a:spcAft>
                      </a:pPr>
                      <a:r>
                        <a:rPr lang="en-GB" sz="1800" b="1" noProof="0" smtClean="0">
                          <a:solidFill>
                            <a:srgbClr val="FFFFFF"/>
                          </a:solidFill>
                          <a:effectLst/>
                          <a:latin typeface="Calibri"/>
                          <a:ea typeface="Calibri"/>
                          <a:cs typeface="Times New Roman"/>
                        </a:rPr>
                        <a:t>… PLN</a:t>
                      </a:r>
                      <a:endParaRPr lang="en-GB" sz="1800" noProof="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a:lnSpc>
                          <a:spcPct val="115000"/>
                        </a:lnSpc>
                        <a:spcAft>
                          <a:spcPts val="0"/>
                        </a:spcAft>
                      </a:pPr>
                      <a:r>
                        <a:rPr lang="en-GB" sz="1800" b="1" noProof="0" smtClean="0">
                          <a:solidFill>
                            <a:srgbClr val="FFFFFF"/>
                          </a:solidFill>
                          <a:effectLst/>
                          <a:latin typeface="Calibri"/>
                          <a:ea typeface="Calibri"/>
                          <a:cs typeface="Times New Roman"/>
                        </a:rPr>
                        <a:t> </a:t>
                      </a:r>
                      <a:endParaRPr lang="en-GB" sz="1800" noProof="0" smtClean="0">
                        <a:effectLst/>
                        <a:latin typeface="Calibri"/>
                        <a:ea typeface="Calibri"/>
                        <a:cs typeface="Times New Roman"/>
                      </a:endParaRPr>
                    </a:p>
                    <a:p>
                      <a:pPr algn="ctr">
                        <a:lnSpc>
                          <a:spcPct val="115000"/>
                        </a:lnSpc>
                        <a:spcAft>
                          <a:spcPts val="0"/>
                        </a:spcAft>
                      </a:pPr>
                      <a:r>
                        <a:rPr lang="en-GB" sz="1800" b="1" noProof="0" smtClean="0">
                          <a:solidFill>
                            <a:srgbClr val="FFFFFF"/>
                          </a:solidFill>
                          <a:effectLst/>
                          <a:latin typeface="Calibri"/>
                          <a:ea typeface="Calibri"/>
                          <a:cs typeface="Times New Roman"/>
                        </a:rPr>
                        <a:t>Applicable taxes</a:t>
                      </a:r>
                      <a:endParaRPr lang="en-GB" sz="1800" noProof="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1070906">
                <a:tc>
                  <a:txBody>
                    <a:bodyPr/>
                    <a:lstStyle/>
                    <a:p>
                      <a:pPr algn="ctr">
                        <a:lnSpc>
                          <a:spcPct val="115000"/>
                        </a:lnSpc>
                        <a:spcAft>
                          <a:spcPts val="0"/>
                        </a:spcAft>
                      </a:pPr>
                      <a:r>
                        <a:rPr lang="en-GB" sz="1600" b="1" noProof="0" smtClean="0">
                          <a:effectLst/>
                          <a:latin typeface="Calibri"/>
                          <a:ea typeface="Calibri"/>
                          <a:cs typeface="Times New Roman"/>
                        </a:rPr>
                        <a:t> </a:t>
                      </a:r>
                      <a:endParaRPr lang="en-GB" sz="1600" noProof="0" smtClean="0">
                        <a:effectLst/>
                        <a:latin typeface="Calibri"/>
                        <a:ea typeface="Calibri"/>
                        <a:cs typeface="Times New Roman"/>
                      </a:endParaRPr>
                    </a:p>
                    <a:p>
                      <a:pPr algn="ctr">
                        <a:lnSpc>
                          <a:spcPct val="115000"/>
                        </a:lnSpc>
                        <a:spcAft>
                          <a:spcPts val="0"/>
                        </a:spcAft>
                      </a:pPr>
                      <a:r>
                        <a:rPr lang="en-GB" sz="1600" b="1" noProof="0" smtClean="0">
                          <a:effectLst/>
                          <a:latin typeface="Calibri"/>
                          <a:ea typeface="Calibri"/>
                          <a:cs typeface="Times New Roman"/>
                        </a:rPr>
                        <a:t>-</a:t>
                      </a:r>
                      <a:endParaRPr lang="en-GB" sz="1600" noProof="0" smtClean="0">
                        <a:effectLst/>
                        <a:latin typeface="Calibri"/>
                        <a:ea typeface="Calibri"/>
                        <a:cs typeface="Times New Roman"/>
                      </a:endParaRPr>
                    </a:p>
                    <a:p>
                      <a:pPr algn="ctr">
                        <a:lnSpc>
                          <a:spcPct val="115000"/>
                        </a:lnSpc>
                        <a:spcAft>
                          <a:spcPts val="0"/>
                        </a:spcAft>
                      </a:pPr>
                      <a:r>
                        <a:rPr lang="en-GB" sz="1600" b="1" noProof="0" smtClean="0">
                          <a:effectLst/>
                          <a:latin typeface="Calibri"/>
                          <a:ea typeface="Calibri"/>
                          <a:cs typeface="Times New Roman"/>
                        </a:rPr>
                        <a:t> </a:t>
                      </a:r>
                      <a:endParaRPr lang="en-GB" sz="1600" noProof="0" smtClean="0">
                        <a:effectLst/>
                        <a:latin typeface="Calibri"/>
                        <a:ea typeface="Calibri"/>
                        <a:cs typeface="Times New Roman"/>
                      </a:endParaRPr>
                    </a:p>
                    <a:p>
                      <a:pPr algn="ctr">
                        <a:lnSpc>
                          <a:spcPct val="115000"/>
                        </a:lnSpc>
                        <a:spcAft>
                          <a:spcPts val="0"/>
                        </a:spcAft>
                      </a:pPr>
                      <a:r>
                        <a:rPr lang="en-GB" sz="1600" b="1" noProof="0" smtClean="0">
                          <a:effectLst/>
                          <a:latin typeface="Calibri"/>
                          <a:ea typeface="Calibri"/>
                          <a:cs typeface="Times New Roman"/>
                        </a:rPr>
                        <a:t> </a:t>
                      </a:r>
                      <a:endParaRPr lang="en-GB" sz="1600" noProof="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ctr">
                        <a:lnSpc>
                          <a:spcPct val="115000"/>
                        </a:lnSpc>
                        <a:spcAft>
                          <a:spcPts val="0"/>
                        </a:spcAft>
                      </a:pPr>
                      <a:r>
                        <a:rPr lang="en-GB" sz="1600" b="1" noProof="0" smtClean="0">
                          <a:effectLst/>
                          <a:latin typeface="Calibri"/>
                          <a:ea typeface="Calibri"/>
                          <a:cs typeface="Times New Roman"/>
                        </a:rPr>
                        <a:t> </a:t>
                      </a:r>
                      <a:endParaRPr lang="en-GB" sz="1600" noProof="0" smtClean="0">
                        <a:effectLst/>
                        <a:latin typeface="Calibri"/>
                        <a:ea typeface="Calibri"/>
                        <a:cs typeface="Times New Roman"/>
                      </a:endParaRPr>
                    </a:p>
                    <a:p>
                      <a:pPr algn="ctr">
                        <a:lnSpc>
                          <a:spcPct val="115000"/>
                        </a:lnSpc>
                        <a:spcAft>
                          <a:spcPts val="0"/>
                        </a:spcAft>
                      </a:pPr>
                      <a:r>
                        <a:rPr lang="en-GB" sz="1600" b="1" noProof="0" smtClean="0">
                          <a:effectLst/>
                          <a:latin typeface="Calibri"/>
                          <a:ea typeface="Calibri"/>
                          <a:cs typeface="Times New Roman"/>
                        </a:rPr>
                        <a:t>85,528.00</a:t>
                      </a:r>
                      <a:endParaRPr lang="en-GB" sz="1600" noProof="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ctr">
                        <a:lnSpc>
                          <a:spcPct val="115000"/>
                        </a:lnSpc>
                        <a:spcAft>
                          <a:spcPts val="0"/>
                        </a:spcAft>
                      </a:pPr>
                      <a:r>
                        <a:rPr lang="en-GB" sz="1600" b="1" noProof="0" smtClean="0">
                          <a:effectLst/>
                          <a:latin typeface="Calibri"/>
                          <a:ea typeface="Calibri"/>
                          <a:cs typeface="Times New Roman"/>
                        </a:rPr>
                        <a:t> </a:t>
                      </a:r>
                      <a:endParaRPr lang="en-GB" sz="1600" noProof="0" smtClean="0">
                        <a:effectLst/>
                        <a:latin typeface="Calibri"/>
                        <a:ea typeface="Calibri"/>
                        <a:cs typeface="Times New Roman"/>
                      </a:endParaRPr>
                    </a:p>
                    <a:p>
                      <a:pPr algn="ctr">
                        <a:lnSpc>
                          <a:spcPct val="115000"/>
                        </a:lnSpc>
                        <a:spcAft>
                          <a:spcPts val="0"/>
                        </a:spcAft>
                      </a:pPr>
                      <a:r>
                        <a:rPr lang="en-GB" sz="1600" b="1" noProof="0" smtClean="0">
                          <a:effectLst/>
                          <a:latin typeface="Calibri"/>
                          <a:ea typeface="Calibri"/>
                          <a:cs typeface="Times New Roman"/>
                        </a:rPr>
                        <a:t>18% minus</a:t>
                      </a:r>
                      <a:endParaRPr lang="en-GB" sz="1600" noProof="0" smtClean="0">
                        <a:effectLst/>
                        <a:latin typeface="Calibri"/>
                        <a:ea typeface="Calibri"/>
                        <a:cs typeface="Times New Roman"/>
                      </a:endParaRPr>
                    </a:p>
                    <a:p>
                      <a:pPr algn="ctr">
                        <a:lnSpc>
                          <a:spcPct val="115000"/>
                        </a:lnSpc>
                        <a:spcAft>
                          <a:spcPts val="0"/>
                        </a:spcAft>
                      </a:pPr>
                      <a:r>
                        <a:rPr lang="en-GB" sz="1600" b="1" noProof="0" smtClean="0">
                          <a:effectLst/>
                          <a:latin typeface="Calibri"/>
                          <a:ea typeface="Calibri"/>
                          <a:cs typeface="Times New Roman"/>
                        </a:rPr>
                        <a:t>556,02 PLN</a:t>
                      </a:r>
                      <a:endParaRPr lang="en-GB" sz="1600" noProof="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r>
              <a:tr h="931203">
                <a:tc>
                  <a:txBody>
                    <a:bodyPr/>
                    <a:lstStyle/>
                    <a:p>
                      <a:pPr algn="ctr">
                        <a:lnSpc>
                          <a:spcPct val="115000"/>
                        </a:lnSpc>
                        <a:spcAft>
                          <a:spcPts val="0"/>
                        </a:spcAft>
                      </a:pPr>
                      <a:r>
                        <a:rPr lang="en-GB" sz="1600" b="1" noProof="0" smtClean="0">
                          <a:effectLst/>
                          <a:latin typeface="Calibri"/>
                          <a:ea typeface="Calibri"/>
                          <a:cs typeface="Times New Roman"/>
                        </a:rPr>
                        <a:t> </a:t>
                      </a:r>
                      <a:endParaRPr lang="en-GB" sz="1600" noProof="0" smtClean="0">
                        <a:effectLst/>
                        <a:latin typeface="Calibri"/>
                        <a:ea typeface="Calibri"/>
                        <a:cs typeface="Times New Roman"/>
                      </a:endParaRPr>
                    </a:p>
                    <a:p>
                      <a:pPr algn="ctr">
                        <a:lnSpc>
                          <a:spcPct val="115000"/>
                        </a:lnSpc>
                        <a:spcAft>
                          <a:spcPts val="0"/>
                        </a:spcAft>
                      </a:pPr>
                      <a:r>
                        <a:rPr lang="en-GB" sz="1600" b="1" noProof="0" smtClean="0">
                          <a:effectLst/>
                          <a:latin typeface="Calibri"/>
                          <a:ea typeface="Calibri"/>
                          <a:cs typeface="Times New Roman"/>
                        </a:rPr>
                        <a:t>85,528.00</a:t>
                      </a:r>
                      <a:endParaRPr lang="en-GB" sz="1600" noProof="0" smtClean="0">
                        <a:effectLst/>
                        <a:latin typeface="Calibri"/>
                        <a:ea typeface="Calibri"/>
                        <a:cs typeface="Times New Roman"/>
                      </a:endParaRPr>
                    </a:p>
                    <a:p>
                      <a:pPr algn="ctr">
                        <a:lnSpc>
                          <a:spcPct val="115000"/>
                        </a:lnSpc>
                        <a:spcAft>
                          <a:spcPts val="0"/>
                        </a:spcAft>
                      </a:pPr>
                      <a:r>
                        <a:rPr lang="en-GB" sz="1600" b="1" noProof="0" smtClean="0">
                          <a:effectLst/>
                          <a:latin typeface="Calibri"/>
                          <a:ea typeface="Calibri"/>
                          <a:cs typeface="Times New Roman"/>
                        </a:rPr>
                        <a:t> </a:t>
                      </a:r>
                      <a:endParaRPr lang="en-GB" sz="1600" noProof="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1" noProof="0" smtClean="0">
                          <a:effectLst/>
                          <a:latin typeface="Calibri"/>
                          <a:ea typeface="Calibri"/>
                          <a:cs typeface="Times New Roman"/>
                        </a:rPr>
                        <a:t> </a:t>
                      </a:r>
                      <a:endParaRPr lang="en-GB" sz="1600" noProof="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1" noProof="0" smtClean="0">
                          <a:effectLst/>
                          <a:latin typeface="Calibri"/>
                          <a:ea typeface="Calibri"/>
                          <a:cs typeface="Times New Roman"/>
                        </a:rPr>
                        <a:t>14,839.02 PLN plus 32% of the surplus of more </a:t>
                      </a:r>
                      <a:r>
                        <a:rPr lang="en-GB" sz="1600" b="1" baseline="0" noProof="0" smtClean="0">
                          <a:effectLst/>
                          <a:latin typeface="Calibri"/>
                          <a:ea typeface="Calibri"/>
                          <a:cs typeface="Times New Roman"/>
                        </a:rPr>
                        <a:t>than</a:t>
                      </a:r>
                      <a:r>
                        <a:rPr lang="en-GB" sz="1600" b="1" noProof="0" smtClean="0">
                          <a:effectLst/>
                          <a:latin typeface="Calibri"/>
                          <a:ea typeface="Calibri"/>
                          <a:cs typeface="Times New Roman"/>
                        </a:rPr>
                        <a:t> 85,528.00 PLN</a:t>
                      </a:r>
                      <a:endParaRPr lang="en-GB" sz="1600" noProof="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48">
                <a:tc gridSpan="3">
                  <a:txBody>
                    <a:bodyPr/>
                    <a:lstStyle/>
                    <a:p>
                      <a:pPr algn="ctr">
                        <a:lnSpc>
                          <a:spcPct val="115000"/>
                        </a:lnSpc>
                        <a:spcAft>
                          <a:spcPts val="0"/>
                        </a:spcAft>
                      </a:pPr>
                      <a:r>
                        <a:rPr lang="en-GB" sz="1400" b="1" noProof="0" dirty="0" smtClean="0">
                          <a:effectLst/>
                          <a:latin typeface="Calibri"/>
                          <a:ea typeface="Calibri"/>
                          <a:cs typeface="Times New Roman"/>
                        </a:rPr>
                        <a:t>Pursuant</a:t>
                      </a:r>
                      <a:r>
                        <a:rPr lang="en-GB" sz="1400" b="1" baseline="0" noProof="0" dirty="0" smtClean="0">
                          <a:effectLst/>
                          <a:latin typeface="Calibri"/>
                          <a:ea typeface="Calibri"/>
                          <a:cs typeface="Times New Roman"/>
                        </a:rPr>
                        <a:t> to the Income Tax Act t</a:t>
                      </a:r>
                      <a:r>
                        <a:rPr lang="en-GB" sz="1400" b="1" noProof="0" dirty="0" smtClean="0">
                          <a:effectLst/>
                          <a:latin typeface="Calibri"/>
                          <a:ea typeface="Calibri"/>
                          <a:cs typeface="Times New Roman"/>
                        </a:rPr>
                        <a:t>he deductible business expenses </a:t>
                      </a:r>
                      <a:r>
                        <a:rPr lang="en-GB" sz="1400" b="1" baseline="0" noProof="0" dirty="0" smtClean="0">
                          <a:effectLst/>
                          <a:latin typeface="Calibri"/>
                          <a:ea typeface="Calibri"/>
                          <a:cs typeface="Times New Roman"/>
                        </a:rPr>
                        <a:t>amount to</a:t>
                      </a:r>
                      <a:r>
                        <a:rPr lang="en-GB" sz="1400" b="1" noProof="0" dirty="0" smtClean="0">
                          <a:effectLst/>
                          <a:latin typeface="Calibri"/>
                          <a:ea typeface="Calibri"/>
                          <a:cs typeface="Times New Roman"/>
                        </a:rPr>
                        <a:t> 111.25 PLN per month</a:t>
                      </a:r>
                      <a:endParaRPr lang="en-GB" sz="11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hMerge="1">
                  <a:txBody>
                    <a:bodyPr/>
                    <a:lstStyle/>
                    <a:p>
                      <a:endParaRPr lang="pl-PL"/>
                    </a:p>
                  </a:txBody>
                  <a:tcPr/>
                </a:tc>
                <a:tc hMerge="1">
                  <a:txBody>
                    <a:bodyPr/>
                    <a:lstStyle/>
                    <a:p>
                      <a:endParaRPr lang="pl-PL"/>
                    </a:p>
                  </a:txBody>
                  <a:tcPr/>
                </a:tc>
              </a:tr>
            </a:tbl>
          </a:graphicData>
        </a:graphic>
      </p:graphicFrame>
    </p:spTree>
    <p:extLst>
      <p:ext uri="{BB962C8B-B14F-4D97-AF65-F5344CB8AC3E}">
        <p14:creationId xmlns:p14="http://schemas.microsoft.com/office/powerpoint/2010/main" xmlns="" val="109781213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p:spPr>
        <p:txBody>
          <a:bodyPr>
            <a:normAutofit/>
          </a:bodyPr>
          <a:lstStyle/>
          <a:p>
            <a:r>
              <a:rPr lang="en-GB" sz="2800" b="1" dirty="0" smtClean="0">
                <a:solidFill>
                  <a:schemeClr val="bg1"/>
                </a:solidFill>
              </a:rPr>
              <a:t>Income tax in Germany</a:t>
            </a:r>
            <a:endParaRPr lang="en-GB" sz="2800" dirty="0">
              <a:solidFill>
                <a:schemeClr val="bg1"/>
              </a:solidFill>
            </a:endParaRPr>
          </a:p>
        </p:txBody>
      </p:sp>
      <p:sp>
        <p:nvSpPr>
          <p:cNvPr id="8" name="Symbol zastępczy zawartości 7"/>
          <p:cNvSpPr>
            <a:spLocks noGrp="1"/>
          </p:cNvSpPr>
          <p:nvPr>
            <p:ph idx="1"/>
          </p:nvPr>
        </p:nvSpPr>
        <p:spPr>
          <a:xfrm>
            <a:off x="395536" y="1412776"/>
            <a:ext cx="8291264" cy="4713387"/>
          </a:xfrm>
        </p:spPr>
        <p:txBody>
          <a:bodyPr>
            <a:noAutofit/>
          </a:bodyPr>
          <a:lstStyle/>
          <a:p>
            <a:pPr marL="536400" lvl="0" indent="-179388" fontAlgn="base">
              <a:spcBef>
                <a:spcPts val="480"/>
              </a:spcBef>
              <a:spcAft>
                <a:spcPct val="0"/>
              </a:spcAft>
              <a:buNone/>
              <a:defRPr/>
            </a:pPr>
            <a:r>
              <a:rPr lang="en-GB" sz="2000" dirty="0" smtClean="0">
                <a:solidFill>
                  <a:schemeClr val="tx1">
                    <a:lumMod val="65000"/>
                    <a:lumOff val="35000"/>
                  </a:schemeClr>
                </a:solidFill>
              </a:rPr>
              <a:t>•the progressive taxation is applicable, the tax rate depends on the amount of the income being subject to taxation</a:t>
            </a:r>
          </a:p>
          <a:p>
            <a:pPr marL="536400" indent="-179388" fontAlgn="base">
              <a:spcBef>
                <a:spcPts val="480"/>
              </a:spcBef>
              <a:spcAft>
                <a:spcPct val="0"/>
              </a:spcAft>
              <a:buNone/>
              <a:defRPr/>
            </a:pPr>
            <a:r>
              <a:rPr lang="en-GB" sz="2000" dirty="0" smtClean="0">
                <a:solidFill>
                  <a:schemeClr val="tx1">
                    <a:lumMod val="65000"/>
                    <a:lumOff val="35000"/>
                  </a:schemeClr>
                </a:solidFill>
              </a:rPr>
              <a:t>• the German tax provisions, as opposed to the Polish tax provisions, regulate the percentage tax rate indirectly </a:t>
            </a:r>
          </a:p>
          <a:p>
            <a:pPr marL="536400" indent="-179388" fontAlgn="base">
              <a:spcBef>
                <a:spcPts val="480"/>
              </a:spcBef>
              <a:spcAft>
                <a:spcPct val="0"/>
              </a:spcAft>
              <a:buNone/>
              <a:defRPr/>
            </a:pPr>
            <a:r>
              <a:rPr lang="en-GB" sz="2000" dirty="0" smtClean="0">
                <a:solidFill>
                  <a:schemeClr val="tx1">
                    <a:lumMod val="65000"/>
                    <a:lumOff val="35000"/>
                  </a:schemeClr>
                </a:solidFill>
              </a:rPr>
              <a:t>• establishment of the tax burden according to the formula, the principle of which changes proportionally to the income </a:t>
            </a:r>
          </a:p>
          <a:p>
            <a:pPr marL="715963" indent="-179388" fontAlgn="base">
              <a:spcBef>
                <a:spcPts val="480"/>
              </a:spcBef>
              <a:spcAft>
                <a:spcPct val="0"/>
              </a:spcAft>
              <a:buNone/>
              <a:defRPr/>
            </a:pPr>
            <a:r>
              <a:rPr lang="en-GB" sz="2000" dirty="0" smtClean="0">
                <a:solidFill>
                  <a:schemeClr val="tx1">
                    <a:lumMod val="65000"/>
                    <a:lumOff val="35000"/>
                  </a:schemeClr>
                </a:solidFill>
              </a:rPr>
              <a:t>- in 2011 it amounts to the allowance of 8,004 EUR</a:t>
            </a:r>
          </a:p>
          <a:p>
            <a:pPr marL="715963" lvl="0" indent="-179388" fontAlgn="base">
              <a:spcBef>
                <a:spcPts val="480"/>
              </a:spcBef>
              <a:spcAft>
                <a:spcPct val="0"/>
              </a:spcAft>
              <a:buNone/>
              <a:defRPr/>
            </a:pPr>
            <a:r>
              <a:rPr lang="en-GB" sz="2000" dirty="0" smtClean="0">
                <a:solidFill>
                  <a:schemeClr val="tx1">
                    <a:lumMod val="65000"/>
                    <a:lumOff val="35000"/>
                  </a:schemeClr>
                </a:solidFill>
              </a:rPr>
              <a:t>- after appropriate calculations the tax rate for the income of 8,005 EUR makes 14% and in case of an income of more than 52,882 EUR the tax rate increases up to 42% </a:t>
            </a:r>
          </a:p>
          <a:p>
            <a:pPr marL="715963" lvl="0" indent="-179388" fontAlgn="base">
              <a:spcBef>
                <a:spcPts val="480"/>
              </a:spcBef>
              <a:spcAft>
                <a:spcPct val="0"/>
              </a:spcAft>
              <a:buNone/>
              <a:defRPr/>
            </a:pPr>
            <a:r>
              <a:rPr lang="en-GB" sz="2000" dirty="0" smtClean="0">
                <a:solidFill>
                  <a:schemeClr val="tx1">
                    <a:lumMod val="65000"/>
                    <a:lumOff val="35000"/>
                  </a:schemeClr>
                </a:solidFill>
              </a:rPr>
              <a:t>- the taxation of the income of more than 250,731 EUR by the linear tax of 45%</a:t>
            </a:r>
            <a:endParaRPr lang="en-GB" sz="2000" dirty="0">
              <a:solidFill>
                <a:schemeClr val="tx1">
                  <a:lumMod val="65000"/>
                  <a:lumOff val="35000"/>
                </a:schemeClr>
              </a:solidFill>
            </a:endParaRPr>
          </a:p>
        </p:txBody>
      </p:sp>
    </p:spTree>
    <p:extLst>
      <p:ext uri="{BB962C8B-B14F-4D97-AF65-F5344CB8AC3E}">
        <p14:creationId xmlns:p14="http://schemas.microsoft.com/office/powerpoint/2010/main" xmlns="" val="249490729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p:spPr>
        <p:txBody>
          <a:bodyPr>
            <a:normAutofit/>
          </a:bodyPr>
          <a:lstStyle/>
          <a:p>
            <a:r>
              <a:rPr lang="en-GB" sz="2800" b="1" dirty="0" smtClean="0">
                <a:solidFill>
                  <a:schemeClr val="bg1"/>
                </a:solidFill>
              </a:rPr>
              <a:t>Income tax in Germany (2)</a:t>
            </a:r>
            <a:endParaRPr lang="en-GB" sz="2800" dirty="0">
              <a:solidFill>
                <a:schemeClr val="bg1"/>
              </a:solidFill>
            </a:endParaRPr>
          </a:p>
        </p:txBody>
      </p:sp>
      <p:sp>
        <p:nvSpPr>
          <p:cNvPr id="8" name="Symbol zastępczy zawartości 7"/>
          <p:cNvSpPr>
            <a:spLocks noGrp="1"/>
          </p:cNvSpPr>
          <p:nvPr>
            <p:ph idx="1"/>
          </p:nvPr>
        </p:nvSpPr>
        <p:spPr>
          <a:xfrm>
            <a:off x="457200" y="1412776"/>
            <a:ext cx="8229600" cy="4824536"/>
          </a:xfrm>
        </p:spPr>
        <p:txBody>
          <a:bodyPr>
            <a:normAutofit/>
          </a:bodyPr>
          <a:lstStyle/>
          <a:p>
            <a:pPr marL="534988" indent="-173038">
              <a:buNone/>
            </a:pPr>
            <a:r>
              <a:rPr lang="en-GB" sz="2000" dirty="0" smtClean="0">
                <a:solidFill>
                  <a:schemeClr val="tx1">
                    <a:lumMod val="65000"/>
                    <a:lumOff val="35000"/>
                  </a:schemeClr>
                </a:solidFill>
              </a:rPr>
              <a:t>• in case of employees the deductions of income tax, solidarity surcharge and, if necessary, of the church tax are established pursuant to the </a:t>
            </a:r>
            <a:r>
              <a:rPr lang="en-GB" sz="2000" b="1" dirty="0" smtClean="0">
                <a:solidFill>
                  <a:schemeClr val="tx1">
                    <a:lumMod val="65000"/>
                    <a:lumOff val="35000"/>
                  </a:schemeClr>
                </a:solidFill>
              </a:rPr>
              <a:t>income tax class </a:t>
            </a:r>
            <a:r>
              <a:rPr lang="en-GB" sz="2000" dirty="0" smtClean="0">
                <a:solidFill>
                  <a:schemeClr val="tx1">
                    <a:lumMod val="65000"/>
                    <a:lumOff val="35000"/>
                  </a:schemeClr>
                </a:solidFill>
              </a:rPr>
              <a:t>which is to be found on the income tax card </a:t>
            </a:r>
          </a:p>
          <a:p>
            <a:pPr marL="534988" indent="-173038">
              <a:buNone/>
            </a:pPr>
            <a:r>
              <a:rPr lang="en-GB" sz="2000" dirty="0" smtClean="0">
                <a:solidFill>
                  <a:schemeClr val="tx1">
                    <a:lumMod val="65000"/>
                    <a:lumOff val="35000"/>
                  </a:schemeClr>
                </a:solidFill>
              </a:rPr>
              <a:t>• the Income Tax Act distinguishes between six income tax classes (I-VI)</a:t>
            </a:r>
          </a:p>
          <a:p>
            <a:pPr marL="534988" indent="-173038">
              <a:buNone/>
            </a:pPr>
            <a:r>
              <a:rPr lang="en-GB" sz="2000" dirty="0" smtClean="0">
                <a:solidFill>
                  <a:schemeClr val="tx1">
                    <a:lumMod val="65000"/>
                    <a:lumOff val="35000"/>
                  </a:schemeClr>
                </a:solidFill>
              </a:rPr>
              <a:t>• If an employer has not used any computer to establish their payroll accounting, the income tax is calculated by means of the income tax table which is available in the specialist trade book</a:t>
            </a:r>
          </a:p>
          <a:p>
            <a:pPr marL="534988" indent="-173038">
              <a:buNone/>
            </a:pPr>
            <a:r>
              <a:rPr lang="en-GB" sz="2000" dirty="0" smtClean="0">
                <a:solidFill>
                  <a:schemeClr val="tx1">
                    <a:lumMod val="65000"/>
                    <a:lumOff val="35000"/>
                  </a:schemeClr>
                </a:solidFill>
              </a:rPr>
              <a:t>• in the income tax table there are all taxes listed for every income tax class and level</a:t>
            </a:r>
          </a:p>
          <a:p>
            <a:pPr marL="534988" indent="-173038">
              <a:buNone/>
            </a:pPr>
            <a:r>
              <a:rPr lang="en-GB" sz="2000" dirty="0" smtClean="0">
                <a:solidFill>
                  <a:schemeClr val="tx1">
                    <a:lumMod val="65000"/>
                    <a:lumOff val="35000"/>
                  </a:schemeClr>
                </a:solidFill>
              </a:rPr>
              <a:t>• by every payroll accounting the employer withholds the income tax, solidarity surcharge as well as the church tax from the gross pay and pays them to the tax office</a:t>
            </a:r>
          </a:p>
          <a:p>
            <a:pPr marL="534988" indent="-173038">
              <a:buNone/>
            </a:pPr>
            <a:r>
              <a:rPr lang="en-GB" sz="2000" dirty="0" smtClean="0">
                <a:solidFill>
                  <a:schemeClr val="tx1">
                    <a:lumMod val="65000"/>
                    <a:lumOff val="35000"/>
                  </a:schemeClr>
                </a:solidFill>
              </a:rPr>
              <a:t>• the allowance that is certified on the income tax card has to be deducted from the taxable income before using the income tax table</a:t>
            </a:r>
            <a:endParaRPr lang="en-GB" sz="2000" dirty="0">
              <a:solidFill>
                <a:schemeClr val="tx1">
                  <a:lumMod val="65000"/>
                  <a:lumOff val="35000"/>
                </a:schemeClr>
              </a:solidFill>
            </a:endParaRPr>
          </a:p>
        </p:txBody>
      </p:sp>
    </p:spTree>
    <p:extLst>
      <p:ext uri="{BB962C8B-B14F-4D97-AF65-F5344CB8AC3E}">
        <p14:creationId xmlns:p14="http://schemas.microsoft.com/office/powerpoint/2010/main" xmlns="" val="184496086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a:noFill/>
        </p:spPr>
        <p:txBody>
          <a:bodyPr>
            <a:normAutofit/>
          </a:bodyPr>
          <a:lstStyle/>
          <a:p>
            <a:r>
              <a:rPr lang="en-GB" sz="2800" b="1" dirty="0" smtClean="0">
                <a:solidFill>
                  <a:schemeClr val="bg1"/>
                </a:solidFill>
              </a:rPr>
              <a:t>Income tax in Austria</a:t>
            </a:r>
            <a:endParaRPr lang="en-GB" sz="2800" dirty="0">
              <a:solidFill>
                <a:schemeClr val="bg1"/>
              </a:solidFill>
            </a:endParaRPr>
          </a:p>
        </p:txBody>
      </p:sp>
      <p:sp>
        <p:nvSpPr>
          <p:cNvPr id="8" name="Symbol zastępczy zawartości 7"/>
          <p:cNvSpPr>
            <a:spLocks noGrp="1"/>
          </p:cNvSpPr>
          <p:nvPr>
            <p:ph idx="1"/>
          </p:nvPr>
        </p:nvSpPr>
        <p:spPr>
          <a:xfrm>
            <a:off x="285720" y="1268760"/>
            <a:ext cx="8750776" cy="5400600"/>
          </a:xfrm>
        </p:spPr>
        <p:txBody>
          <a:bodyPr>
            <a:noAutofit/>
          </a:bodyPr>
          <a:lstStyle/>
          <a:p>
            <a:pPr marL="534988" indent="-173038">
              <a:spcBef>
                <a:spcPts val="480"/>
              </a:spcBef>
              <a:buNone/>
            </a:pPr>
            <a:r>
              <a:rPr lang="en-GB" sz="1800" dirty="0" smtClean="0">
                <a:solidFill>
                  <a:schemeClr val="tx1">
                    <a:lumMod val="65000"/>
                    <a:lumOff val="35000"/>
                  </a:schemeClr>
                </a:solidFill>
              </a:rPr>
              <a:t>• common federal tax connected with the income </a:t>
            </a:r>
          </a:p>
          <a:p>
            <a:pPr marL="534988" indent="-173038">
              <a:spcBef>
                <a:spcPts val="480"/>
              </a:spcBef>
              <a:buNone/>
            </a:pPr>
            <a:r>
              <a:rPr lang="en-GB" sz="1800" dirty="0" smtClean="0">
                <a:solidFill>
                  <a:schemeClr val="tx1">
                    <a:lumMod val="65000"/>
                    <a:lumOff val="35000"/>
                  </a:schemeClr>
                </a:solidFill>
              </a:rPr>
              <a:t>• tax revenue sharing - income tax revenues are shared out between the government, federal states and municipalities </a:t>
            </a:r>
          </a:p>
          <a:p>
            <a:pPr marL="534988" indent="-173038">
              <a:spcBef>
                <a:spcPts val="480"/>
              </a:spcBef>
              <a:buNone/>
            </a:pPr>
            <a:r>
              <a:rPr lang="en-GB" sz="1800" dirty="0" smtClean="0">
                <a:solidFill>
                  <a:schemeClr val="tx1">
                    <a:lumMod val="65000"/>
                    <a:lumOff val="35000"/>
                  </a:schemeClr>
                </a:solidFill>
              </a:rPr>
              <a:t>•</a:t>
            </a:r>
            <a:r>
              <a:rPr lang="pl-PL" sz="1800" dirty="0" smtClean="0">
                <a:solidFill>
                  <a:schemeClr val="tx1">
                    <a:lumMod val="65000"/>
                    <a:lumOff val="35000"/>
                  </a:schemeClr>
                </a:solidFill>
              </a:rPr>
              <a:t> </a:t>
            </a:r>
            <a:r>
              <a:rPr lang="en-GB" sz="1800" dirty="0" smtClean="0">
                <a:solidFill>
                  <a:schemeClr val="tx1">
                    <a:lumMod val="65000"/>
                    <a:lumOff val="35000"/>
                  </a:schemeClr>
                </a:solidFill>
              </a:rPr>
              <a:t>each taxable income is assigned to the rate zone, then it is possible to establish the amount of tax according to a certain formula, subsequently  the individual deductible amounts need to be subtracted from the established amount of tax</a:t>
            </a:r>
          </a:p>
          <a:p>
            <a:pPr marL="534988" indent="-173038">
              <a:spcBef>
                <a:spcPts val="480"/>
              </a:spcBef>
              <a:buFontTx/>
              <a:buChar char="-"/>
            </a:pPr>
            <a:r>
              <a:rPr lang="en-GB" sz="1800" dirty="0" smtClean="0">
                <a:solidFill>
                  <a:schemeClr val="tx1">
                    <a:lumMod val="65000"/>
                    <a:lumOff val="35000"/>
                  </a:schemeClr>
                </a:solidFill>
              </a:rPr>
              <a:t> Null zone: basic allowance – up to the taxable income of 11,000 EUR there is no tax </a:t>
            </a:r>
          </a:p>
          <a:p>
            <a:pPr marL="715963" indent="-173038">
              <a:spcBef>
                <a:spcPts val="480"/>
              </a:spcBef>
              <a:buNone/>
            </a:pPr>
            <a:r>
              <a:rPr lang="en-GB" sz="1800" dirty="0" smtClean="0">
                <a:solidFill>
                  <a:schemeClr val="tx1">
                    <a:lumMod val="65000"/>
                    <a:lumOff val="35000"/>
                  </a:schemeClr>
                </a:solidFill>
              </a:rPr>
              <a:t>- 0.00% of the tax rate f</a:t>
            </a:r>
            <a:r>
              <a:rPr lang="pl-PL" sz="1800" dirty="0" smtClean="0">
                <a:solidFill>
                  <a:schemeClr val="tx1">
                    <a:lumMod val="65000"/>
                    <a:lumOff val="35000"/>
                  </a:schemeClr>
                </a:solidFill>
              </a:rPr>
              <a:t>.</a:t>
            </a:r>
            <a:r>
              <a:rPr lang="en-GB" sz="1800" dirty="0" smtClean="0">
                <a:solidFill>
                  <a:schemeClr val="tx1">
                    <a:lumMod val="65000"/>
                    <a:lumOff val="35000"/>
                  </a:schemeClr>
                </a:solidFill>
              </a:rPr>
              <a:t> the income components between 0 </a:t>
            </a:r>
            <a:r>
              <a:rPr lang="pl-PL" sz="1800" dirty="0" smtClean="0">
                <a:solidFill>
                  <a:schemeClr val="tx1">
                    <a:lumMod val="65000"/>
                    <a:lumOff val="35000"/>
                  </a:schemeClr>
                </a:solidFill>
              </a:rPr>
              <a:t>and </a:t>
            </a:r>
            <a:r>
              <a:rPr lang="en-GB" sz="1800" dirty="0" smtClean="0">
                <a:solidFill>
                  <a:schemeClr val="tx1">
                    <a:lumMod val="65000"/>
                    <a:lumOff val="35000"/>
                  </a:schemeClr>
                </a:solidFill>
              </a:rPr>
              <a:t>11,000 EUR per year</a:t>
            </a:r>
          </a:p>
          <a:p>
            <a:pPr marL="715963" indent="-173038">
              <a:spcBef>
                <a:spcPts val="480"/>
              </a:spcBef>
              <a:buNone/>
            </a:pPr>
            <a:r>
              <a:rPr lang="en-GB" sz="1800" dirty="0" smtClean="0">
                <a:solidFill>
                  <a:schemeClr val="tx1">
                    <a:lumMod val="65000"/>
                    <a:lumOff val="35000"/>
                  </a:schemeClr>
                </a:solidFill>
              </a:rPr>
              <a:t>- 36.5% of the tax rate for the income components between 11,000 </a:t>
            </a:r>
            <a:r>
              <a:rPr lang="pl-PL" sz="1800" dirty="0" smtClean="0">
                <a:solidFill>
                  <a:schemeClr val="tx1">
                    <a:lumMod val="65000"/>
                    <a:lumOff val="35000"/>
                  </a:schemeClr>
                </a:solidFill>
              </a:rPr>
              <a:t>and</a:t>
            </a:r>
            <a:r>
              <a:rPr lang="en-GB" sz="1800" dirty="0" smtClean="0">
                <a:solidFill>
                  <a:schemeClr val="tx1">
                    <a:lumMod val="65000"/>
                    <a:lumOff val="35000"/>
                  </a:schemeClr>
                </a:solidFill>
              </a:rPr>
              <a:t> 25,000 EUR per year</a:t>
            </a:r>
          </a:p>
          <a:p>
            <a:pPr marL="715963" indent="-173038">
              <a:spcBef>
                <a:spcPts val="480"/>
              </a:spcBef>
              <a:buNone/>
            </a:pPr>
            <a:r>
              <a:rPr lang="en-GB" sz="1800" dirty="0" smtClean="0">
                <a:solidFill>
                  <a:schemeClr val="tx1">
                    <a:lumMod val="65000"/>
                    <a:lumOff val="35000"/>
                  </a:schemeClr>
                </a:solidFill>
              </a:rPr>
              <a:t>- 43.2143% of the tax rate for the income components between 25,000 </a:t>
            </a:r>
            <a:r>
              <a:rPr lang="pl-PL" sz="1800" dirty="0" smtClean="0">
                <a:solidFill>
                  <a:schemeClr val="tx1">
                    <a:lumMod val="65000"/>
                    <a:lumOff val="35000"/>
                  </a:schemeClr>
                </a:solidFill>
              </a:rPr>
              <a:t>and</a:t>
            </a:r>
            <a:r>
              <a:rPr lang="en-GB" sz="1800" dirty="0" smtClean="0">
                <a:solidFill>
                  <a:schemeClr val="tx1">
                    <a:lumMod val="65000"/>
                    <a:lumOff val="35000"/>
                  </a:schemeClr>
                </a:solidFill>
              </a:rPr>
              <a:t> 60,000 EUR per year</a:t>
            </a:r>
          </a:p>
          <a:p>
            <a:pPr marL="715963" indent="-173038">
              <a:spcBef>
                <a:spcPts val="480"/>
              </a:spcBef>
              <a:buNone/>
            </a:pPr>
            <a:r>
              <a:rPr lang="en-GB" sz="1800" dirty="0" smtClean="0">
                <a:solidFill>
                  <a:schemeClr val="tx1">
                    <a:lumMod val="65000"/>
                    <a:lumOff val="35000"/>
                  </a:schemeClr>
                </a:solidFill>
              </a:rPr>
              <a:t>- 50% of the tax rate for the income components of more than 60,000 EUR per year</a:t>
            </a:r>
          </a:p>
          <a:p>
            <a:pPr marL="534988" indent="-173038">
              <a:spcBef>
                <a:spcPts val="480"/>
              </a:spcBef>
              <a:buNone/>
            </a:pPr>
            <a:r>
              <a:rPr lang="en-GB" sz="1800" dirty="0" smtClean="0">
                <a:solidFill>
                  <a:schemeClr val="tx1">
                    <a:lumMod val="65000"/>
                    <a:lumOff val="35000"/>
                  </a:schemeClr>
                </a:solidFill>
              </a:rPr>
              <a:t>• in case of the employment income the income tax is imposed by means of the deduction of the wages (wage tax) </a:t>
            </a:r>
          </a:p>
          <a:p>
            <a:pPr marL="534988" indent="-173038">
              <a:spcBef>
                <a:spcPts val="480"/>
              </a:spcBef>
              <a:buNone/>
            </a:pPr>
            <a:r>
              <a:rPr lang="en-GB" sz="1800" dirty="0" smtClean="0">
                <a:solidFill>
                  <a:schemeClr val="tx1">
                    <a:lumMod val="65000"/>
                    <a:lumOff val="35000"/>
                  </a:schemeClr>
                </a:solidFill>
              </a:rPr>
              <a:t>• the income tax return has to be submitted until 30th April or 30th June (in electronic form) of the following year (this period may be extended)</a:t>
            </a:r>
            <a:r>
              <a:rPr lang="en-GB" sz="1800" dirty="0" smtClean="0"/>
              <a:t> </a:t>
            </a:r>
          </a:p>
          <a:p>
            <a:pPr marL="179388" indent="-179388">
              <a:buNone/>
            </a:pPr>
            <a:endParaRPr lang="en-GB" sz="1800" dirty="0" smtClean="0"/>
          </a:p>
        </p:txBody>
      </p:sp>
    </p:spTree>
    <p:extLst>
      <p:ext uri="{BB962C8B-B14F-4D97-AF65-F5344CB8AC3E}">
        <p14:creationId xmlns:p14="http://schemas.microsoft.com/office/powerpoint/2010/main" xmlns="" val="184496086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p:spPr>
        <p:txBody>
          <a:bodyPr>
            <a:normAutofit/>
          </a:bodyPr>
          <a:lstStyle/>
          <a:p>
            <a:r>
              <a:rPr lang="en-GB" sz="2800" b="1" dirty="0" smtClean="0">
                <a:solidFill>
                  <a:schemeClr val="bg1"/>
                </a:solidFill>
              </a:rPr>
              <a:t>Income tax in Switzerland</a:t>
            </a:r>
            <a:endParaRPr lang="en-GB" sz="2800" dirty="0">
              <a:solidFill>
                <a:schemeClr val="bg1"/>
              </a:solidFill>
            </a:endParaRPr>
          </a:p>
        </p:txBody>
      </p:sp>
      <p:sp>
        <p:nvSpPr>
          <p:cNvPr id="8" name="Symbol zastępczy zawartości 7"/>
          <p:cNvSpPr>
            <a:spLocks noGrp="1"/>
          </p:cNvSpPr>
          <p:nvPr>
            <p:ph idx="1"/>
          </p:nvPr>
        </p:nvSpPr>
        <p:spPr>
          <a:xfrm>
            <a:off x="457200" y="1340768"/>
            <a:ext cx="8229600" cy="5344274"/>
          </a:xfrm>
        </p:spPr>
        <p:txBody>
          <a:bodyPr>
            <a:normAutofit fontScale="92500" lnSpcReduction="20000"/>
          </a:bodyPr>
          <a:lstStyle/>
          <a:p>
            <a:pPr marL="542925" indent="-163513">
              <a:buNone/>
            </a:pPr>
            <a:r>
              <a:rPr lang="en-GB" sz="1900" b="1" dirty="0" smtClean="0">
                <a:solidFill>
                  <a:schemeClr val="tx1">
                    <a:lumMod val="65000"/>
                    <a:lumOff val="35000"/>
                  </a:schemeClr>
                </a:solidFill>
              </a:rPr>
              <a:t>•</a:t>
            </a:r>
            <a:r>
              <a:rPr lang="pl-PL" sz="1900" b="1" dirty="0" smtClean="0">
                <a:solidFill>
                  <a:schemeClr val="tx1">
                    <a:lumMod val="65000"/>
                    <a:lumOff val="35000"/>
                  </a:schemeClr>
                </a:solidFill>
              </a:rPr>
              <a:t> d</a:t>
            </a:r>
            <a:r>
              <a:rPr lang="en-GB" sz="1900" b="1" dirty="0" err="1" smtClean="0">
                <a:solidFill>
                  <a:schemeClr val="tx1">
                    <a:lumMod val="65000"/>
                    <a:lumOff val="35000"/>
                  </a:schemeClr>
                </a:solidFill>
              </a:rPr>
              <a:t>irect</a:t>
            </a:r>
            <a:r>
              <a:rPr lang="en-GB" sz="1900" b="1" dirty="0" smtClean="0">
                <a:solidFill>
                  <a:schemeClr val="tx1">
                    <a:lumMod val="65000"/>
                    <a:lumOff val="35000"/>
                  </a:schemeClr>
                </a:solidFill>
              </a:rPr>
              <a:t> federal tax (DFT)</a:t>
            </a:r>
          </a:p>
          <a:p>
            <a:pPr marL="714375" indent="-163513">
              <a:buFontTx/>
              <a:buChar char="-"/>
            </a:pPr>
            <a:r>
              <a:rPr lang="en-GB" sz="1800" dirty="0" smtClean="0">
                <a:solidFill>
                  <a:schemeClr val="tx1">
                    <a:lumMod val="65000"/>
                    <a:lumOff val="35000"/>
                  </a:schemeClr>
                </a:solidFill>
              </a:rPr>
              <a:t>it is assessed and collected from the cantons for the federal government and under its supervision ; each canton pays 83 % of the amount of tax received together with the administrative fines and interest to the government (cantonal share  17 %)</a:t>
            </a:r>
            <a:r>
              <a:rPr lang="en-GB" sz="1900" dirty="0" smtClean="0">
                <a:solidFill>
                  <a:schemeClr val="tx1">
                    <a:lumMod val="65000"/>
                    <a:lumOff val="35000"/>
                  </a:schemeClr>
                </a:solidFill>
              </a:rPr>
              <a:t>.</a:t>
            </a:r>
          </a:p>
          <a:p>
            <a:pPr marL="714375" indent="-163513">
              <a:lnSpc>
                <a:spcPct val="120000"/>
              </a:lnSpc>
              <a:spcBef>
                <a:spcPts val="480"/>
              </a:spcBef>
              <a:buFontTx/>
              <a:buChar char="-"/>
            </a:pPr>
            <a:r>
              <a:rPr lang="en-GB" sz="1900" dirty="0" smtClean="0">
                <a:solidFill>
                  <a:schemeClr val="tx1">
                    <a:lumMod val="65000"/>
                    <a:lumOff val="35000"/>
                  </a:schemeClr>
                </a:solidFill>
              </a:rPr>
              <a:t>Principle of family taxation </a:t>
            </a:r>
          </a:p>
          <a:p>
            <a:pPr marL="714375" indent="-163513">
              <a:buFontTx/>
              <a:buChar char="-"/>
            </a:pPr>
            <a:r>
              <a:rPr lang="en-GB" sz="1900" dirty="0" smtClean="0">
                <a:solidFill>
                  <a:schemeClr val="tx1">
                    <a:lumMod val="65000"/>
                    <a:lumOff val="35000"/>
                  </a:schemeClr>
                </a:solidFill>
              </a:rPr>
              <a:t>the rate of the DFT is established progressively, the collection of taxes starts in case of a taxable income of 17,700 francs (30,600 francs for married person; the so called double tax rate), the maximum rate makes 11.5%</a:t>
            </a:r>
          </a:p>
          <a:p>
            <a:pPr marL="542925" indent="-163513">
              <a:buNone/>
            </a:pPr>
            <a:r>
              <a:rPr lang="en-GB" sz="1900" b="1" dirty="0" smtClean="0">
                <a:solidFill>
                  <a:schemeClr val="tx1">
                    <a:lumMod val="65000"/>
                    <a:lumOff val="35000"/>
                  </a:schemeClr>
                </a:solidFill>
              </a:rPr>
              <a:t>•</a:t>
            </a:r>
            <a:r>
              <a:rPr lang="pl-PL" sz="1900" b="1" dirty="0" smtClean="0">
                <a:solidFill>
                  <a:schemeClr val="tx1">
                    <a:lumMod val="65000"/>
                    <a:lumOff val="35000"/>
                  </a:schemeClr>
                </a:solidFill>
              </a:rPr>
              <a:t> </a:t>
            </a:r>
            <a:r>
              <a:rPr lang="en-GB" sz="1900" b="1" dirty="0" smtClean="0">
                <a:solidFill>
                  <a:schemeClr val="tx1">
                    <a:lumMod val="65000"/>
                    <a:lumOff val="35000"/>
                  </a:schemeClr>
                </a:solidFill>
              </a:rPr>
              <a:t>taxes in cantons and municipalities</a:t>
            </a:r>
          </a:p>
          <a:p>
            <a:pPr marL="714375" indent="-163513">
              <a:buNone/>
            </a:pPr>
            <a:r>
              <a:rPr lang="en-GB" sz="1900" dirty="0" smtClean="0">
                <a:solidFill>
                  <a:schemeClr val="tx1">
                    <a:lumMod val="65000"/>
                    <a:lumOff val="35000"/>
                  </a:schemeClr>
                </a:solidFill>
              </a:rPr>
              <a:t>-  in most of the cantons there is a tax rate composed of two parts: tax rate determined by law and the one determined periodically</a:t>
            </a:r>
          </a:p>
          <a:p>
            <a:pPr marL="714375" indent="-163513">
              <a:buFontTx/>
              <a:buChar char="-"/>
            </a:pPr>
            <a:r>
              <a:rPr lang="en-GB" sz="1900" dirty="0" smtClean="0">
                <a:solidFill>
                  <a:schemeClr val="tx1">
                    <a:lumMod val="65000"/>
                    <a:lumOff val="35000"/>
                  </a:schemeClr>
                </a:solidFill>
              </a:rPr>
              <a:t>the tax laws include only the so called basic tax rate, i.e. the simplest  approaches (the taxes resulting therefrom are called the simple taxes); the effectively owed taxes of cantons and municipalities result from the multiplication of the simple taxes with the tax rate; in general the municipalities use the same assessment basis and the same tax rate as cantons, as a multiplication of the amount of the cantonal basic tax rate, i.e. the simple federal tax ,or as a multiplication of the amount of the effectively owed federal tax</a:t>
            </a:r>
          </a:p>
          <a:p>
            <a:pPr marL="714375" indent="-163513">
              <a:buFontTx/>
              <a:buChar char="-"/>
            </a:pPr>
            <a:r>
              <a:rPr lang="en-GB" sz="1900" dirty="0" smtClean="0">
                <a:solidFill>
                  <a:schemeClr val="tx1">
                    <a:lumMod val="65000"/>
                    <a:lumOff val="35000"/>
                  </a:schemeClr>
                </a:solidFill>
              </a:rPr>
              <a:t>the income tax rate is progressive in almost all of the cantons</a:t>
            </a:r>
          </a:p>
          <a:p>
            <a:pPr marL="714375" indent="-163513">
              <a:buFontTx/>
              <a:buChar char="-"/>
            </a:pPr>
            <a:r>
              <a:rPr lang="en-GB" sz="1900" dirty="0" smtClean="0">
                <a:solidFill>
                  <a:schemeClr val="tx1">
                    <a:lumMod val="65000"/>
                    <a:lumOff val="35000"/>
                  </a:schemeClr>
                </a:solidFill>
              </a:rPr>
              <a:t>all cantons and municipalities impose a net wealth tax</a:t>
            </a:r>
            <a:endParaRPr lang="en-GB" sz="1800" b="1" dirty="0" smtClean="0"/>
          </a:p>
        </p:txBody>
      </p:sp>
    </p:spTree>
    <p:extLst>
      <p:ext uri="{BB962C8B-B14F-4D97-AF65-F5344CB8AC3E}">
        <p14:creationId xmlns:p14="http://schemas.microsoft.com/office/powerpoint/2010/main" xmlns="" val="161685001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p:spPr>
        <p:txBody>
          <a:bodyPr>
            <a:normAutofit/>
          </a:bodyPr>
          <a:lstStyle/>
          <a:p>
            <a:r>
              <a:rPr lang="en-GB" sz="2800" b="1" dirty="0" smtClean="0">
                <a:solidFill>
                  <a:schemeClr val="bg1"/>
                </a:solidFill>
              </a:rPr>
              <a:t>Executive summary of the income tax systems</a:t>
            </a:r>
            <a:endParaRPr lang="en-GB" sz="2800" dirty="0">
              <a:solidFill>
                <a:schemeClr val="bg1"/>
              </a:solidFill>
            </a:endParaRPr>
          </a:p>
        </p:txBody>
      </p:sp>
      <p:graphicFrame>
        <p:nvGraphicFramePr>
          <p:cNvPr id="2" name="Symbol zastępczy zawartości 1"/>
          <p:cNvGraphicFramePr>
            <a:graphicFrameLocks noGrp="1"/>
          </p:cNvGraphicFramePr>
          <p:nvPr>
            <p:ph idx="1"/>
            <p:extLst>
              <p:ext uri="{D42A27DB-BD31-4B8C-83A1-F6EECF244321}">
                <p14:modId xmlns:p14="http://schemas.microsoft.com/office/powerpoint/2010/main" xmlns="" val="256583331"/>
              </p:ext>
            </p:extLst>
          </p:nvPr>
        </p:nvGraphicFramePr>
        <p:xfrm>
          <a:off x="827584" y="1628800"/>
          <a:ext cx="7533294" cy="4299343"/>
        </p:xfrm>
        <a:graphic>
          <a:graphicData uri="http://schemas.openxmlformats.org/drawingml/2006/table">
            <a:tbl>
              <a:tblPr firstRow="1" firstCol="1" bandRow="1">
                <a:tableStyleId>{5C22544A-7EE6-4342-B048-85BDC9FD1C3A}</a:tableStyleId>
              </a:tblPr>
              <a:tblGrid>
                <a:gridCol w="1761818"/>
                <a:gridCol w="1370380"/>
                <a:gridCol w="1467723"/>
                <a:gridCol w="1563682"/>
                <a:gridCol w="1369691"/>
              </a:tblGrid>
              <a:tr h="321941">
                <a:tc>
                  <a:txBody>
                    <a:bodyPr/>
                    <a:lstStyle/>
                    <a:p>
                      <a:pPr algn="ctr">
                        <a:lnSpc>
                          <a:spcPct val="115000"/>
                        </a:lnSpc>
                        <a:spcAft>
                          <a:spcPts val="0"/>
                        </a:spcAft>
                      </a:pPr>
                      <a:r>
                        <a:rPr lang="en-GB" sz="1400" noProof="0" dirty="0" smtClean="0">
                          <a:effectLst/>
                        </a:rPr>
                        <a:t> </a:t>
                      </a:r>
                      <a:endParaRPr lang="en-GB" sz="1100" noProof="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noProof="0" smtClean="0">
                          <a:effectLst/>
                        </a:rPr>
                        <a:t>Poland</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noProof="0" smtClean="0">
                          <a:effectLst/>
                        </a:rPr>
                        <a:t>Austria</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noProof="0" smtClean="0">
                          <a:effectLst/>
                        </a:rPr>
                        <a:t>Germany </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noProof="0" smtClean="0">
                          <a:effectLst/>
                        </a:rPr>
                        <a:t>Switzerland</a:t>
                      </a:r>
                      <a:endParaRPr lang="en-GB" sz="1100" noProof="0">
                        <a:effectLst/>
                        <a:latin typeface="Calibri"/>
                        <a:ea typeface="Calibri"/>
                        <a:cs typeface="Times New Roman"/>
                      </a:endParaRPr>
                    </a:p>
                  </a:txBody>
                  <a:tcPr marL="68580" marR="68580" marT="0" marB="0"/>
                </a:tc>
              </a:tr>
              <a:tr h="499719">
                <a:tc>
                  <a:txBody>
                    <a:bodyPr/>
                    <a:lstStyle/>
                    <a:p>
                      <a:pPr>
                        <a:lnSpc>
                          <a:spcPct val="115000"/>
                        </a:lnSpc>
                        <a:spcAft>
                          <a:spcPts val="0"/>
                        </a:spcAft>
                      </a:pPr>
                      <a:r>
                        <a:rPr lang="en-GB" sz="1600" noProof="0" smtClean="0">
                          <a:effectLst/>
                        </a:rPr>
                        <a:t>Tax</a:t>
                      </a:r>
                      <a:r>
                        <a:rPr lang="en-GB" sz="1600" baseline="0" noProof="0" smtClean="0">
                          <a:effectLst/>
                        </a:rPr>
                        <a:t> </a:t>
                      </a:r>
                      <a:r>
                        <a:rPr lang="en-GB" sz="1600" noProof="0" smtClean="0">
                          <a:effectLst/>
                        </a:rPr>
                        <a:t>system</a:t>
                      </a:r>
                      <a:endParaRPr lang="en-GB" sz="1100" noProof="0">
                        <a:effectLst/>
                        <a:latin typeface="Calibri"/>
                        <a:ea typeface="Calibri"/>
                        <a:cs typeface="Times New Roman"/>
                      </a:endParaRPr>
                    </a:p>
                  </a:txBody>
                  <a:tcPr marL="68580" marR="68580" marT="0" marB="0"/>
                </a:tc>
                <a:tc>
                  <a:txBody>
                    <a:bodyPr/>
                    <a:lstStyle/>
                    <a:p>
                      <a:pPr>
                        <a:lnSpc>
                          <a:spcPct val="115000"/>
                        </a:lnSpc>
                        <a:spcAft>
                          <a:spcPts val="0"/>
                        </a:spcAft>
                      </a:pPr>
                      <a:r>
                        <a:rPr lang="en-GB" sz="1400" noProof="0" dirty="0" smtClean="0">
                          <a:effectLst/>
                        </a:rPr>
                        <a:t>progression</a:t>
                      </a:r>
                      <a:endParaRPr lang="en-GB" sz="1100" noProof="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400" noProof="0" smtClean="0">
                          <a:effectLst/>
                        </a:rPr>
                        <a:t>progression</a:t>
                      </a:r>
                      <a:endParaRPr lang="en-GB" sz="1100" noProof="0">
                        <a:effectLst/>
                        <a:latin typeface="Calibri"/>
                        <a:ea typeface="Calibri"/>
                        <a:cs typeface="Times New Roman"/>
                      </a:endParaRPr>
                    </a:p>
                  </a:txBody>
                  <a:tcPr marL="68580" marR="68580" marT="0" marB="0"/>
                </a:tc>
                <a:tc>
                  <a:txBody>
                    <a:bodyPr/>
                    <a:lstStyle/>
                    <a:p>
                      <a:pPr>
                        <a:lnSpc>
                          <a:spcPct val="115000"/>
                        </a:lnSpc>
                        <a:spcAft>
                          <a:spcPts val="0"/>
                        </a:spcAft>
                      </a:pPr>
                      <a:r>
                        <a:rPr lang="en-GB" sz="1400" noProof="0" dirty="0" smtClean="0">
                          <a:effectLst/>
                        </a:rPr>
                        <a:t>progression</a:t>
                      </a:r>
                      <a:endParaRPr lang="en-GB" sz="1100" noProof="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400" noProof="0" smtClean="0">
                          <a:effectLst/>
                        </a:rPr>
                        <a:t>usually progression</a:t>
                      </a:r>
                      <a:endParaRPr lang="en-GB" sz="1100" noProof="0">
                        <a:effectLst/>
                        <a:latin typeface="Calibri"/>
                        <a:ea typeface="Calibri"/>
                        <a:cs typeface="Times New Roman"/>
                      </a:endParaRPr>
                    </a:p>
                  </a:txBody>
                  <a:tcPr marL="68580" marR="68580" marT="0" marB="0"/>
                </a:tc>
              </a:tr>
              <a:tr h="643884">
                <a:tc>
                  <a:txBody>
                    <a:bodyPr/>
                    <a:lstStyle/>
                    <a:p>
                      <a:pPr>
                        <a:lnSpc>
                          <a:spcPct val="115000"/>
                        </a:lnSpc>
                        <a:spcAft>
                          <a:spcPts val="0"/>
                        </a:spcAft>
                      </a:pPr>
                      <a:r>
                        <a:rPr lang="en-GB" sz="1600" noProof="0" smtClean="0">
                          <a:effectLst/>
                        </a:rPr>
                        <a:t>Income tax rate</a:t>
                      </a:r>
                      <a:endParaRPr lang="en-GB" sz="1100" noProof="0">
                        <a:effectLst/>
                      </a:endParaRPr>
                    </a:p>
                  </a:txBody>
                  <a:tcPr marL="68580" marR="68580" marT="0" marB="0"/>
                </a:tc>
                <a:tc>
                  <a:txBody>
                    <a:bodyPr/>
                    <a:lstStyle/>
                    <a:p>
                      <a:pPr>
                        <a:lnSpc>
                          <a:spcPct val="115000"/>
                        </a:lnSpc>
                        <a:spcAft>
                          <a:spcPts val="0"/>
                        </a:spcAft>
                      </a:pPr>
                      <a:r>
                        <a:rPr lang="en-GB" sz="1400" noProof="0" dirty="0" smtClean="0">
                          <a:effectLst/>
                        </a:rPr>
                        <a:t>0</a:t>
                      </a:r>
                      <a:r>
                        <a:rPr lang="pl-PL" sz="1400" noProof="0" dirty="0" smtClean="0">
                          <a:effectLst/>
                        </a:rPr>
                        <a:t>% </a:t>
                      </a:r>
                      <a:r>
                        <a:rPr lang="en-GB" sz="1400" noProof="0" dirty="0" smtClean="0">
                          <a:effectLst/>
                        </a:rPr>
                        <a:t>(3</a:t>
                      </a:r>
                      <a:r>
                        <a:rPr lang="pl-PL" sz="1400" noProof="0" dirty="0" smtClean="0">
                          <a:effectLst/>
                        </a:rPr>
                        <a:t>.091</a:t>
                      </a:r>
                      <a:r>
                        <a:rPr lang="en-GB" sz="1400" noProof="0" dirty="0" smtClean="0">
                          <a:effectLst/>
                        </a:rPr>
                        <a:t>)-</a:t>
                      </a:r>
                      <a:r>
                        <a:rPr lang="pl-PL" sz="1400" noProof="0" dirty="0" smtClean="0">
                          <a:effectLst/>
                        </a:rPr>
                        <a:t> </a:t>
                      </a:r>
                      <a:br>
                        <a:rPr lang="pl-PL" sz="1400" noProof="0" dirty="0" smtClean="0">
                          <a:effectLst/>
                        </a:rPr>
                      </a:br>
                      <a:r>
                        <a:rPr lang="en-GB" sz="1400" noProof="0" dirty="0" smtClean="0">
                          <a:effectLst/>
                        </a:rPr>
                        <a:t>32</a:t>
                      </a:r>
                      <a:r>
                        <a:rPr lang="pl-PL" sz="1400" noProof="0" dirty="0" smtClean="0">
                          <a:effectLst/>
                        </a:rPr>
                        <a:t>% </a:t>
                      </a:r>
                      <a:r>
                        <a:rPr lang="en-GB" sz="1400" noProof="0" dirty="0" smtClean="0">
                          <a:effectLst/>
                        </a:rPr>
                        <a:t>(85</a:t>
                      </a:r>
                      <a:r>
                        <a:rPr lang="pl-PL" sz="1400" noProof="0" dirty="0" smtClean="0">
                          <a:effectLst/>
                        </a:rPr>
                        <a:t>.528</a:t>
                      </a:r>
                      <a:r>
                        <a:rPr lang="en-GB" sz="1400" noProof="0" dirty="0" smtClean="0">
                          <a:effectLst/>
                        </a:rPr>
                        <a:t>)</a:t>
                      </a:r>
                      <a:endParaRPr lang="en-GB" sz="1100" noProof="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400" noProof="0" dirty="0" smtClean="0">
                          <a:effectLst/>
                        </a:rPr>
                        <a:t>0 </a:t>
                      </a:r>
                      <a:r>
                        <a:rPr lang="pl-PL" sz="1400" noProof="0" dirty="0" smtClean="0">
                          <a:effectLst/>
                        </a:rPr>
                        <a:t>% </a:t>
                      </a:r>
                      <a:r>
                        <a:rPr lang="en-GB" sz="1400" noProof="0" dirty="0" smtClean="0">
                          <a:effectLst/>
                        </a:rPr>
                        <a:t>(11</a:t>
                      </a:r>
                      <a:r>
                        <a:rPr lang="pl-PL" sz="1400" noProof="0" dirty="0" smtClean="0">
                          <a:effectLst/>
                        </a:rPr>
                        <a:t>.000</a:t>
                      </a:r>
                      <a:r>
                        <a:rPr lang="en-GB" sz="1400" noProof="0" dirty="0" smtClean="0">
                          <a:effectLst/>
                        </a:rPr>
                        <a:t>) – </a:t>
                      </a:r>
                      <a:r>
                        <a:rPr lang="pl-PL" sz="1400" noProof="0" dirty="0" smtClean="0">
                          <a:effectLst/>
                        </a:rPr>
                        <a:t> </a:t>
                      </a:r>
                      <a:r>
                        <a:rPr lang="en-GB" sz="1400" noProof="0" dirty="0" smtClean="0">
                          <a:effectLst/>
                        </a:rPr>
                        <a:t>50</a:t>
                      </a:r>
                      <a:r>
                        <a:rPr lang="pl-PL" sz="1400" noProof="0" dirty="0" smtClean="0">
                          <a:effectLst/>
                        </a:rPr>
                        <a:t>% </a:t>
                      </a:r>
                      <a:r>
                        <a:rPr lang="en-GB" sz="1400" noProof="0" dirty="0" smtClean="0">
                          <a:effectLst/>
                        </a:rPr>
                        <a:t>(60</a:t>
                      </a:r>
                      <a:r>
                        <a:rPr lang="pl-PL" sz="1400" noProof="0" dirty="0" smtClean="0">
                          <a:effectLst/>
                        </a:rPr>
                        <a:t>.000</a:t>
                      </a:r>
                      <a:r>
                        <a:rPr lang="en-GB" sz="1400" noProof="0" dirty="0" smtClean="0">
                          <a:effectLst/>
                        </a:rPr>
                        <a:t>)</a:t>
                      </a:r>
                      <a:endParaRPr lang="en-GB" sz="1100" noProof="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400" noProof="0" dirty="0" smtClean="0">
                          <a:effectLst/>
                        </a:rPr>
                        <a:t>0</a:t>
                      </a:r>
                      <a:r>
                        <a:rPr lang="pl-PL" sz="1400" noProof="0" dirty="0" smtClean="0">
                          <a:effectLst/>
                        </a:rPr>
                        <a:t>%</a:t>
                      </a:r>
                      <a:r>
                        <a:rPr lang="en-GB" sz="1400" noProof="0" dirty="0" smtClean="0">
                          <a:effectLst/>
                        </a:rPr>
                        <a:t> (8</a:t>
                      </a:r>
                      <a:r>
                        <a:rPr lang="pl-PL" sz="1400" noProof="0" dirty="0" smtClean="0">
                          <a:effectLst/>
                        </a:rPr>
                        <a:t>.004</a:t>
                      </a:r>
                      <a:r>
                        <a:rPr lang="en-GB" sz="1400" noProof="0" dirty="0" smtClean="0">
                          <a:effectLst/>
                        </a:rPr>
                        <a:t>) – </a:t>
                      </a:r>
                      <a:r>
                        <a:rPr lang="pl-PL" sz="1400" noProof="0" dirty="0" smtClean="0">
                          <a:effectLst/>
                        </a:rPr>
                        <a:t> </a:t>
                      </a:r>
                      <a:br>
                        <a:rPr lang="pl-PL" sz="1400" noProof="0" dirty="0" smtClean="0">
                          <a:effectLst/>
                        </a:rPr>
                      </a:br>
                      <a:r>
                        <a:rPr lang="en-GB" sz="1400" noProof="0" dirty="0" smtClean="0">
                          <a:effectLst/>
                        </a:rPr>
                        <a:t>45</a:t>
                      </a:r>
                      <a:r>
                        <a:rPr lang="pl-PL" sz="1400" noProof="0" dirty="0" smtClean="0">
                          <a:effectLst/>
                        </a:rPr>
                        <a:t>%</a:t>
                      </a:r>
                      <a:r>
                        <a:rPr lang="en-GB" sz="1400" noProof="0" dirty="0" smtClean="0">
                          <a:effectLst/>
                        </a:rPr>
                        <a:t> (250</a:t>
                      </a:r>
                      <a:r>
                        <a:rPr lang="pl-PL" sz="1400" noProof="0" dirty="0" smtClean="0">
                          <a:effectLst/>
                        </a:rPr>
                        <a:t>.731</a:t>
                      </a:r>
                      <a:r>
                        <a:rPr lang="en-GB" sz="1400" noProof="0" dirty="0" smtClean="0">
                          <a:effectLst/>
                        </a:rPr>
                        <a:t>)</a:t>
                      </a:r>
                      <a:endParaRPr lang="en-GB" sz="1100" noProof="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400" noProof="0" smtClean="0">
                          <a:effectLst/>
                        </a:rPr>
                        <a:t>0%-40%</a:t>
                      </a:r>
                      <a:endParaRPr lang="en-GB" sz="1100" noProof="0">
                        <a:effectLst/>
                        <a:latin typeface="Calibri"/>
                        <a:ea typeface="Calibri"/>
                        <a:cs typeface="Times New Roman"/>
                      </a:endParaRPr>
                    </a:p>
                  </a:txBody>
                  <a:tcPr marL="68580" marR="68580" marT="0" marB="0"/>
                </a:tc>
              </a:tr>
              <a:tr h="643884">
                <a:tc>
                  <a:txBody>
                    <a:bodyPr/>
                    <a:lstStyle/>
                    <a:p>
                      <a:pPr>
                        <a:lnSpc>
                          <a:spcPct val="115000"/>
                        </a:lnSpc>
                        <a:spcAft>
                          <a:spcPts val="0"/>
                        </a:spcAft>
                      </a:pPr>
                      <a:r>
                        <a:rPr lang="en-GB" sz="1600" noProof="0" smtClean="0">
                          <a:effectLst/>
                        </a:rPr>
                        <a:t>Family</a:t>
                      </a:r>
                      <a:r>
                        <a:rPr lang="en-GB" sz="1600" baseline="0" noProof="0" smtClean="0">
                          <a:effectLst/>
                        </a:rPr>
                        <a:t> taxation</a:t>
                      </a:r>
                      <a:endParaRPr lang="en-GB" sz="1100" noProof="0">
                        <a:effectLst/>
                      </a:endParaRPr>
                    </a:p>
                  </a:txBody>
                  <a:tcPr marL="68580" marR="68580" marT="0" marB="0"/>
                </a:tc>
                <a:tc>
                  <a:txBody>
                    <a:bodyPr/>
                    <a:lstStyle/>
                    <a:p>
                      <a:pPr>
                        <a:lnSpc>
                          <a:spcPct val="115000"/>
                        </a:lnSpc>
                        <a:spcAft>
                          <a:spcPts val="0"/>
                        </a:spcAft>
                      </a:pPr>
                      <a:r>
                        <a:rPr lang="en-GB" sz="1400" noProof="0" smtClean="0">
                          <a:effectLst/>
                          <a:latin typeface="Calibri"/>
                          <a:ea typeface="Calibri"/>
                          <a:cs typeface="Times New Roman"/>
                        </a:rPr>
                        <a:t>none</a:t>
                      </a:r>
                      <a:endParaRPr lang="en-GB" sz="1100" noProof="0">
                        <a:effectLst/>
                        <a:latin typeface="Calibri"/>
                        <a:ea typeface="Calibri"/>
                        <a:cs typeface="Times New Roman"/>
                      </a:endParaRPr>
                    </a:p>
                  </a:txBody>
                  <a:tcPr marL="68580" marR="68580" marT="0" marB="0"/>
                </a:tc>
                <a:tc>
                  <a:txBody>
                    <a:bodyPr/>
                    <a:lstStyle/>
                    <a:p>
                      <a:pPr>
                        <a:lnSpc>
                          <a:spcPct val="115000"/>
                        </a:lnSpc>
                        <a:spcAft>
                          <a:spcPts val="0"/>
                        </a:spcAft>
                      </a:pPr>
                      <a:r>
                        <a:rPr lang="en-GB" sz="1400" noProof="0" smtClean="0">
                          <a:effectLst/>
                          <a:latin typeface="Calibri"/>
                          <a:ea typeface="Calibri"/>
                          <a:cs typeface="Times New Roman"/>
                        </a:rPr>
                        <a:t>none</a:t>
                      </a:r>
                      <a:endParaRPr lang="en-GB" sz="1100" noProof="0">
                        <a:effectLst/>
                        <a:latin typeface="Calibri"/>
                        <a:ea typeface="Calibri"/>
                        <a:cs typeface="Times New Roman"/>
                      </a:endParaRPr>
                    </a:p>
                  </a:txBody>
                  <a:tcPr marL="68580" marR="68580" marT="0" marB="0"/>
                </a:tc>
                <a:tc>
                  <a:txBody>
                    <a:bodyPr/>
                    <a:lstStyle/>
                    <a:p>
                      <a:pPr>
                        <a:lnSpc>
                          <a:spcPct val="115000"/>
                        </a:lnSpc>
                        <a:spcAft>
                          <a:spcPts val="0"/>
                        </a:spcAft>
                      </a:pPr>
                      <a:r>
                        <a:rPr lang="en-GB" sz="1400" noProof="0" smtClean="0">
                          <a:effectLst/>
                        </a:rPr>
                        <a:t>splitting</a:t>
                      </a:r>
                      <a:endParaRPr lang="en-GB" sz="1100" noProof="0">
                        <a:effectLst/>
                        <a:latin typeface="Calibri"/>
                        <a:ea typeface="Calibri"/>
                        <a:cs typeface="Times New Roman"/>
                      </a:endParaRPr>
                    </a:p>
                  </a:txBody>
                  <a:tcPr marL="68580" marR="68580" marT="0" marB="0"/>
                </a:tc>
                <a:tc>
                  <a:txBody>
                    <a:bodyPr/>
                    <a:lstStyle/>
                    <a:p>
                      <a:pPr>
                        <a:lnSpc>
                          <a:spcPct val="115000"/>
                        </a:lnSpc>
                        <a:spcAft>
                          <a:spcPts val="0"/>
                        </a:spcAft>
                      </a:pPr>
                      <a:r>
                        <a:rPr lang="en-GB" sz="1400" noProof="0" smtClean="0">
                          <a:effectLst/>
                        </a:rPr>
                        <a:t>usually</a:t>
                      </a:r>
                      <a:r>
                        <a:rPr lang="en-GB" sz="1400" baseline="0" noProof="0" smtClean="0">
                          <a:effectLst/>
                        </a:rPr>
                        <a:t> total </a:t>
                      </a:r>
                      <a:r>
                        <a:rPr lang="en-GB" sz="1400" noProof="0" smtClean="0">
                          <a:effectLst/>
                        </a:rPr>
                        <a:t>splitting</a:t>
                      </a:r>
                      <a:endParaRPr lang="en-GB" sz="1100" noProof="0">
                        <a:effectLst/>
                        <a:latin typeface="Calibri"/>
                        <a:ea typeface="Calibri"/>
                        <a:cs typeface="Times New Roman"/>
                      </a:endParaRPr>
                    </a:p>
                  </a:txBody>
                  <a:tcPr marL="68580" marR="68580" marT="0" marB="0"/>
                </a:tc>
              </a:tr>
              <a:tr h="499719">
                <a:tc>
                  <a:txBody>
                    <a:bodyPr/>
                    <a:lstStyle/>
                    <a:p>
                      <a:pPr>
                        <a:lnSpc>
                          <a:spcPct val="115000"/>
                        </a:lnSpc>
                        <a:spcAft>
                          <a:spcPts val="0"/>
                        </a:spcAft>
                      </a:pPr>
                      <a:r>
                        <a:rPr lang="en-GB" sz="1600" noProof="0" smtClean="0">
                          <a:effectLst/>
                          <a:latin typeface="Calibri"/>
                          <a:ea typeface="Calibri"/>
                          <a:cs typeface="Times New Roman"/>
                        </a:rPr>
                        <a:t>Expenses</a:t>
                      </a:r>
                      <a:endParaRPr lang="en-GB" sz="1100" noProof="0">
                        <a:effectLst/>
                        <a:latin typeface="Calibri"/>
                        <a:ea typeface="Calibri"/>
                        <a:cs typeface="Times New Roman"/>
                      </a:endParaRPr>
                    </a:p>
                  </a:txBody>
                  <a:tcPr marL="68580" marR="68580" marT="0" marB="0"/>
                </a:tc>
                <a:tc>
                  <a:txBody>
                    <a:bodyPr/>
                    <a:lstStyle/>
                    <a:p>
                      <a:pPr>
                        <a:lnSpc>
                          <a:spcPct val="115000"/>
                        </a:lnSpc>
                        <a:spcAft>
                          <a:spcPts val="0"/>
                        </a:spcAft>
                      </a:pPr>
                      <a:r>
                        <a:rPr lang="en-GB" sz="1400" noProof="0" smtClean="0">
                          <a:effectLst/>
                        </a:rPr>
                        <a:t>3,091 PLN</a:t>
                      </a:r>
                      <a:endParaRPr lang="en-GB" sz="1100" noProof="0">
                        <a:effectLst/>
                        <a:latin typeface="Calibri"/>
                        <a:ea typeface="Calibri"/>
                        <a:cs typeface="Times New Roman"/>
                      </a:endParaRPr>
                    </a:p>
                  </a:txBody>
                  <a:tcPr marL="68580" marR="68580" marT="0" marB="0"/>
                </a:tc>
                <a:tc>
                  <a:txBody>
                    <a:bodyPr/>
                    <a:lstStyle/>
                    <a:p>
                      <a:pPr>
                        <a:lnSpc>
                          <a:spcPct val="115000"/>
                        </a:lnSpc>
                        <a:spcAft>
                          <a:spcPts val="0"/>
                        </a:spcAft>
                      </a:pPr>
                      <a:r>
                        <a:rPr lang="en-GB" sz="1400" noProof="0" smtClean="0">
                          <a:effectLst/>
                          <a:latin typeface="Calibri"/>
                          <a:ea typeface="Calibri"/>
                          <a:cs typeface="Times New Roman"/>
                        </a:rPr>
                        <a:t>Social</a:t>
                      </a:r>
                      <a:r>
                        <a:rPr lang="en-GB" sz="1400" baseline="0" noProof="0" smtClean="0">
                          <a:effectLst/>
                          <a:latin typeface="Calibri"/>
                          <a:ea typeface="Calibri"/>
                          <a:cs typeface="Times New Roman"/>
                        </a:rPr>
                        <a:t> insurance</a:t>
                      </a:r>
                      <a:endParaRPr lang="en-GB" sz="1100" noProof="0">
                        <a:effectLst/>
                        <a:latin typeface="Calibri"/>
                        <a:ea typeface="Calibri"/>
                        <a:cs typeface="Times New Roman"/>
                      </a:endParaRPr>
                    </a:p>
                  </a:txBody>
                  <a:tcPr marL="68580" marR="68580" marT="0" marB="0"/>
                </a:tc>
                <a:tc>
                  <a:txBody>
                    <a:bodyPr/>
                    <a:lstStyle/>
                    <a:p>
                      <a:pPr>
                        <a:lnSpc>
                          <a:spcPct val="115000"/>
                        </a:lnSpc>
                        <a:spcAft>
                          <a:spcPts val="0"/>
                        </a:spcAft>
                      </a:pPr>
                      <a:r>
                        <a:rPr lang="en-GB" sz="1400" noProof="0" smtClean="0">
                          <a:effectLst/>
                        </a:rPr>
                        <a:t>2,800 social</a:t>
                      </a:r>
                      <a:r>
                        <a:rPr lang="en-GB" sz="1400" baseline="0" noProof="0" smtClean="0">
                          <a:effectLst/>
                        </a:rPr>
                        <a:t> insurance</a:t>
                      </a:r>
                      <a:endParaRPr lang="en-GB" sz="1100" noProof="0">
                        <a:effectLst/>
                        <a:latin typeface="Calibri"/>
                        <a:ea typeface="Calibri"/>
                        <a:cs typeface="Times New Roman"/>
                      </a:endParaRPr>
                    </a:p>
                  </a:txBody>
                  <a:tcPr marL="68580" marR="68580" marT="0" marB="0"/>
                </a:tc>
                <a:tc>
                  <a:txBody>
                    <a:bodyPr/>
                    <a:lstStyle/>
                    <a:p>
                      <a:pPr>
                        <a:lnSpc>
                          <a:spcPct val="115000"/>
                        </a:lnSpc>
                        <a:spcAft>
                          <a:spcPts val="0"/>
                        </a:spcAft>
                      </a:pPr>
                      <a:r>
                        <a:rPr lang="en-GB" sz="1400" noProof="0" smtClean="0">
                          <a:effectLst/>
                        </a:rPr>
                        <a:t> Social</a:t>
                      </a:r>
                      <a:r>
                        <a:rPr lang="en-GB" sz="1400" baseline="0" noProof="0" smtClean="0">
                          <a:effectLst/>
                        </a:rPr>
                        <a:t> insurance</a:t>
                      </a:r>
                      <a:r>
                        <a:rPr lang="en-GB" sz="1400" noProof="0" smtClean="0">
                          <a:effectLst/>
                        </a:rPr>
                        <a:t> etc.</a:t>
                      </a:r>
                      <a:endParaRPr lang="en-GB" sz="1100" noProof="0">
                        <a:effectLst/>
                        <a:latin typeface="Calibri"/>
                        <a:ea typeface="Calibri"/>
                        <a:cs typeface="Times New Roman"/>
                      </a:endParaRPr>
                    </a:p>
                  </a:txBody>
                  <a:tcPr marL="68580" marR="68580" marT="0" marB="0"/>
                </a:tc>
              </a:tr>
              <a:tr h="845098">
                <a:tc>
                  <a:txBody>
                    <a:bodyPr/>
                    <a:lstStyle/>
                    <a:p>
                      <a:pPr>
                        <a:lnSpc>
                          <a:spcPct val="115000"/>
                        </a:lnSpc>
                        <a:spcAft>
                          <a:spcPts val="0"/>
                        </a:spcAft>
                      </a:pPr>
                      <a:r>
                        <a:rPr lang="en-GB" sz="1600" noProof="0" smtClean="0">
                          <a:effectLst/>
                        </a:rPr>
                        <a:t>Transfer</a:t>
                      </a:r>
                      <a:r>
                        <a:rPr lang="en-GB" sz="1600" baseline="0" noProof="0" smtClean="0">
                          <a:effectLst/>
                        </a:rPr>
                        <a:t> payment</a:t>
                      </a:r>
                      <a:endParaRPr lang="en-GB" sz="1100" noProof="0">
                        <a:effectLst/>
                        <a:latin typeface="Calibri"/>
                        <a:ea typeface="Calibri"/>
                        <a:cs typeface="Times New Roman"/>
                      </a:endParaRPr>
                    </a:p>
                  </a:txBody>
                  <a:tcPr marL="68580" marR="68580" marT="0" marB="0"/>
                </a:tc>
                <a:tc>
                  <a:txBody>
                    <a:bodyPr/>
                    <a:lstStyle/>
                    <a:p>
                      <a:pPr>
                        <a:lnSpc>
                          <a:spcPct val="115000"/>
                        </a:lnSpc>
                        <a:spcAft>
                          <a:spcPts val="0"/>
                        </a:spcAft>
                      </a:pPr>
                      <a:r>
                        <a:rPr lang="en-GB" sz="1400" u="none" noProof="0" dirty="0" smtClean="0">
                          <a:solidFill>
                            <a:schemeClr val="tx1"/>
                          </a:solidFill>
                          <a:effectLst/>
                          <a:latin typeface="Calibri"/>
                          <a:ea typeface="Calibri"/>
                          <a:cs typeface="Times New Roman"/>
                        </a:rPr>
                        <a:t>none</a:t>
                      </a:r>
                      <a:endParaRPr lang="en-GB" sz="1100" u="none" noProof="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GB" sz="1400" noProof="0" dirty="0" smtClean="0">
                          <a:effectLst/>
                        </a:rPr>
                        <a:t>FB </a:t>
                      </a:r>
                      <a:r>
                        <a:rPr lang="en-GB" sz="1400" u="none" noProof="0" dirty="0" smtClean="0">
                          <a:effectLst/>
                        </a:rPr>
                        <a:t>105,4 </a:t>
                      </a:r>
                      <a:r>
                        <a:rPr lang="en-GB" sz="1400" u="none" noProof="0" dirty="0" smtClean="0">
                          <a:solidFill>
                            <a:schemeClr val="tx1"/>
                          </a:solidFill>
                          <a:effectLst/>
                        </a:rPr>
                        <a:t>(gradual)</a:t>
                      </a:r>
                      <a:endParaRPr lang="en-GB" sz="1100" u="none" noProof="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GB" sz="1400" noProof="0" smtClean="0">
                          <a:effectLst/>
                        </a:rPr>
                        <a:t>EUR 184</a:t>
                      </a:r>
                      <a:endParaRPr lang="en-GB" sz="1100" noProof="0">
                        <a:effectLst/>
                        <a:latin typeface="Calibri"/>
                        <a:ea typeface="Calibri"/>
                        <a:cs typeface="Times New Roman"/>
                      </a:endParaRPr>
                    </a:p>
                  </a:txBody>
                  <a:tcPr marL="68580" marR="68580" marT="0" marB="0"/>
                </a:tc>
                <a:tc>
                  <a:txBody>
                    <a:bodyPr/>
                    <a:lstStyle/>
                    <a:p>
                      <a:pPr>
                        <a:lnSpc>
                          <a:spcPct val="115000"/>
                        </a:lnSpc>
                        <a:spcAft>
                          <a:spcPts val="0"/>
                        </a:spcAft>
                      </a:pPr>
                      <a:r>
                        <a:rPr lang="en-GB" sz="1400" noProof="0" smtClean="0">
                          <a:effectLst/>
                        </a:rPr>
                        <a:t> CHF 200 to CHF 375 (155 € to 290 €) </a:t>
                      </a:r>
                    </a:p>
                  </a:txBody>
                  <a:tcPr marL="68580" marR="68580" marT="0" marB="0"/>
                </a:tc>
              </a:tr>
              <a:tr h="845098">
                <a:tc>
                  <a:txBody>
                    <a:bodyPr/>
                    <a:lstStyle/>
                    <a:p>
                      <a:pPr>
                        <a:lnSpc>
                          <a:spcPct val="115000"/>
                        </a:lnSpc>
                        <a:spcAft>
                          <a:spcPts val="0"/>
                        </a:spcAft>
                      </a:pPr>
                      <a:r>
                        <a:rPr lang="en-GB" sz="1600" noProof="0" smtClean="0">
                          <a:effectLst/>
                        </a:rPr>
                        <a:t>Other</a:t>
                      </a:r>
                      <a:r>
                        <a:rPr lang="en-GB" sz="1600" baseline="0" noProof="0" smtClean="0">
                          <a:effectLst/>
                        </a:rPr>
                        <a:t> taxation forms</a:t>
                      </a:r>
                      <a:endParaRPr lang="en-GB" sz="1100" noProof="0">
                        <a:effectLst/>
                        <a:latin typeface="Calibri"/>
                        <a:ea typeface="Calibri"/>
                        <a:cs typeface="Times New Roman"/>
                      </a:endParaRPr>
                    </a:p>
                  </a:txBody>
                  <a:tcPr marL="68580" marR="68580" marT="0" marB="0"/>
                </a:tc>
                <a:tc>
                  <a:txBody>
                    <a:bodyPr/>
                    <a:lstStyle/>
                    <a:p>
                      <a:pPr>
                        <a:lnSpc>
                          <a:spcPct val="115000"/>
                        </a:lnSpc>
                        <a:spcAft>
                          <a:spcPts val="0"/>
                        </a:spcAft>
                      </a:pPr>
                      <a:r>
                        <a:rPr lang="en-GB" sz="1400" noProof="0" smtClean="0">
                          <a:effectLst/>
                          <a:latin typeface="Calibri"/>
                          <a:ea typeface="Calibri"/>
                          <a:cs typeface="Times New Roman"/>
                        </a:rPr>
                        <a:t>none</a:t>
                      </a:r>
                      <a:endParaRPr lang="en-GB" sz="1100" noProof="0">
                        <a:effectLst/>
                        <a:latin typeface="Calibri"/>
                        <a:ea typeface="Calibri"/>
                        <a:cs typeface="Times New Roman"/>
                      </a:endParaRPr>
                    </a:p>
                  </a:txBody>
                  <a:tcPr marL="68580" marR="68580" marT="0" marB="0"/>
                </a:tc>
                <a:tc>
                  <a:txBody>
                    <a:bodyPr/>
                    <a:lstStyle/>
                    <a:p>
                      <a:pPr>
                        <a:lnSpc>
                          <a:spcPct val="115000"/>
                        </a:lnSpc>
                        <a:spcAft>
                          <a:spcPts val="0"/>
                        </a:spcAft>
                      </a:pPr>
                      <a:r>
                        <a:rPr lang="en-GB" sz="1400" noProof="0" smtClean="0">
                          <a:effectLst/>
                        </a:rPr>
                        <a:t>13th + 14th salary</a:t>
                      </a:r>
                      <a:endParaRPr lang="en-GB" sz="1100" noProof="0" smtClean="0">
                        <a:effectLst/>
                      </a:endParaRPr>
                    </a:p>
                    <a:p>
                      <a:pPr>
                        <a:lnSpc>
                          <a:spcPct val="115000"/>
                        </a:lnSpc>
                        <a:spcAft>
                          <a:spcPts val="0"/>
                        </a:spcAft>
                      </a:pPr>
                      <a:r>
                        <a:rPr lang="en-GB" sz="1400" baseline="0" noProof="0" smtClean="0">
                          <a:effectLst/>
                        </a:rPr>
                        <a:t>tax rate 6%</a:t>
                      </a:r>
                      <a:endParaRPr lang="en-GB" sz="1100" noProof="0">
                        <a:effectLst/>
                        <a:latin typeface="Calibri"/>
                        <a:ea typeface="Calibri"/>
                        <a:cs typeface="Times New Roman"/>
                      </a:endParaRPr>
                    </a:p>
                  </a:txBody>
                  <a:tcPr marL="68580" marR="68580" marT="0" marB="0"/>
                </a:tc>
                <a:tc>
                  <a:txBody>
                    <a:bodyPr/>
                    <a:lstStyle/>
                    <a:p>
                      <a:pPr>
                        <a:lnSpc>
                          <a:spcPct val="115000"/>
                        </a:lnSpc>
                        <a:spcAft>
                          <a:spcPts val="0"/>
                        </a:spcAft>
                      </a:pPr>
                      <a:r>
                        <a:rPr lang="en-GB" sz="1400" noProof="0" smtClean="0">
                          <a:effectLst/>
                          <a:latin typeface="Calibri"/>
                          <a:ea typeface="Calibri"/>
                          <a:cs typeface="Times New Roman"/>
                        </a:rPr>
                        <a:t>maintenance</a:t>
                      </a:r>
                      <a:r>
                        <a:rPr lang="en-GB" sz="1400" baseline="0" noProof="0" smtClean="0">
                          <a:effectLst/>
                          <a:latin typeface="Calibri"/>
                          <a:ea typeface="Calibri"/>
                          <a:cs typeface="Times New Roman"/>
                        </a:rPr>
                        <a:t> payment</a:t>
                      </a:r>
                      <a:endParaRPr lang="en-GB" sz="1100" noProof="0">
                        <a:effectLst/>
                        <a:latin typeface="Calibri"/>
                        <a:ea typeface="Calibri"/>
                        <a:cs typeface="Times New Roman"/>
                      </a:endParaRPr>
                    </a:p>
                  </a:txBody>
                  <a:tcPr marL="68580" marR="68580" marT="0" marB="0"/>
                </a:tc>
                <a:tc>
                  <a:txBody>
                    <a:bodyPr/>
                    <a:lstStyle/>
                    <a:p>
                      <a:pPr>
                        <a:lnSpc>
                          <a:spcPct val="115000"/>
                        </a:lnSpc>
                        <a:spcAft>
                          <a:spcPts val="0"/>
                        </a:spcAft>
                      </a:pPr>
                      <a:r>
                        <a:rPr lang="en-GB" sz="1400" noProof="0" dirty="0" smtClean="0">
                          <a:effectLst/>
                        </a:rPr>
                        <a:t> in some cantons for married</a:t>
                      </a:r>
                      <a:r>
                        <a:rPr lang="en-GB" sz="1400" baseline="0" noProof="0" dirty="0" smtClean="0">
                          <a:effectLst/>
                        </a:rPr>
                        <a:t> couples</a:t>
                      </a:r>
                      <a:endParaRPr lang="en-GB" sz="1100" noProof="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7809546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p:spPr>
        <p:txBody>
          <a:bodyPr>
            <a:normAutofit/>
          </a:bodyPr>
          <a:lstStyle/>
          <a:p>
            <a:r>
              <a:rPr lang="en-GB" sz="2800" b="1" dirty="0" smtClean="0">
                <a:solidFill>
                  <a:schemeClr val="bg1"/>
                </a:solidFill>
              </a:rPr>
              <a:t>Value Added Tax in Poland</a:t>
            </a:r>
            <a:endParaRPr lang="en-GB" sz="2800" dirty="0">
              <a:solidFill>
                <a:schemeClr val="bg1"/>
              </a:solidFill>
            </a:endParaRPr>
          </a:p>
        </p:txBody>
      </p:sp>
      <p:sp>
        <p:nvSpPr>
          <p:cNvPr id="8" name="Symbol zastępczy zawartości 7"/>
          <p:cNvSpPr>
            <a:spLocks noGrp="1"/>
          </p:cNvSpPr>
          <p:nvPr>
            <p:ph idx="1"/>
          </p:nvPr>
        </p:nvSpPr>
        <p:spPr>
          <a:xfrm>
            <a:off x="457200" y="1340768"/>
            <a:ext cx="8229600" cy="5184576"/>
          </a:xfrm>
        </p:spPr>
        <p:txBody>
          <a:bodyPr>
            <a:normAutofit fontScale="62500" lnSpcReduction="20000"/>
          </a:bodyPr>
          <a:lstStyle/>
          <a:p>
            <a:pPr marL="534988" indent="-173038">
              <a:lnSpc>
                <a:spcPct val="120000"/>
              </a:lnSpc>
              <a:spcBef>
                <a:spcPts val="480"/>
              </a:spcBef>
              <a:buSzPct val="115000"/>
              <a:buNone/>
              <a:defRPr/>
            </a:pPr>
            <a:r>
              <a:rPr lang="en-GB" dirty="0" smtClean="0">
                <a:solidFill>
                  <a:schemeClr val="tx1">
                    <a:lumMod val="65000"/>
                    <a:lumOff val="35000"/>
                  </a:schemeClr>
                </a:solidFill>
              </a:rPr>
              <a:t>• Value Added Tax (Polish: </a:t>
            </a:r>
            <a:r>
              <a:rPr lang="en-GB" dirty="0" err="1" smtClean="0">
                <a:solidFill>
                  <a:schemeClr val="tx1">
                    <a:lumMod val="65000"/>
                    <a:lumOff val="35000"/>
                  </a:schemeClr>
                </a:solidFill>
              </a:rPr>
              <a:t>Podatek</a:t>
            </a:r>
            <a:r>
              <a:rPr lang="en-GB" dirty="0" smtClean="0">
                <a:solidFill>
                  <a:schemeClr val="tx1">
                    <a:lumMod val="65000"/>
                    <a:lumOff val="35000"/>
                  </a:schemeClr>
                </a:solidFill>
              </a:rPr>
              <a:t> od </a:t>
            </a:r>
            <a:r>
              <a:rPr lang="en-GB" dirty="0" err="1" smtClean="0">
                <a:solidFill>
                  <a:schemeClr val="tx1">
                    <a:lumMod val="65000"/>
                    <a:lumOff val="35000"/>
                  </a:schemeClr>
                </a:solidFill>
              </a:rPr>
              <a:t>towarów</a:t>
            </a:r>
            <a:r>
              <a:rPr lang="en-GB" dirty="0" smtClean="0">
                <a:solidFill>
                  <a:schemeClr val="tx1">
                    <a:lumMod val="65000"/>
                    <a:lumOff val="35000"/>
                  </a:schemeClr>
                </a:solidFill>
              </a:rPr>
              <a:t> i </a:t>
            </a:r>
            <a:r>
              <a:rPr lang="en-GB" dirty="0" err="1" smtClean="0">
                <a:solidFill>
                  <a:schemeClr val="tx1">
                    <a:lumMod val="65000"/>
                    <a:lumOff val="35000"/>
                  </a:schemeClr>
                </a:solidFill>
              </a:rPr>
              <a:t>usług</a:t>
            </a:r>
            <a:r>
              <a:rPr lang="en-GB" dirty="0" smtClean="0">
                <a:solidFill>
                  <a:schemeClr val="tx1">
                    <a:lumMod val="65000"/>
                    <a:lumOff val="35000"/>
                  </a:schemeClr>
                </a:solidFill>
              </a:rPr>
              <a:t>, abbr.: VAT)</a:t>
            </a:r>
          </a:p>
          <a:p>
            <a:pPr marL="534988" indent="-173038">
              <a:lnSpc>
                <a:spcPct val="120000"/>
              </a:lnSpc>
              <a:spcBef>
                <a:spcPts val="480"/>
              </a:spcBef>
              <a:buNone/>
              <a:defRPr/>
            </a:pPr>
            <a:r>
              <a:rPr lang="en-GB" dirty="0" smtClean="0">
                <a:solidFill>
                  <a:schemeClr val="tx1">
                    <a:lumMod val="65000"/>
                    <a:lumOff val="35000"/>
                  </a:schemeClr>
                </a:solidFill>
              </a:rPr>
              <a:t>• tax rates: 23%, 8%, 5%, 0%, or is exempt</a:t>
            </a:r>
          </a:p>
          <a:p>
            <a:pPr marL="534988" indent="-173038">
              <a:lnSpc>
                <a:spcPct val="120000"/>
              </a:lnSpc>
              <a:spcBef>
                <a:spcPts val="480"/>
              </a:spcBef>
              <a:buNone/>
              <a:defRPr/>
            </a:pPr>
            <a:r>
              <a:rPr lang="en-GB" dirty="0" smtClean="0">
                <a:solidFill>
                  <a:schemeClr val="tx1">
                    <a:lumMod val="65000"/>
                    <a:lumOff val="35000"/>
                  </a:schemeClr>
                </a:solidFill>
              </a:rPr>
              <a:t>• system of net-all phase value added tax (each taxable turnover is the subject to taxation at every economic stage, the assessment basis for the calculated and paid value added tax constitutes the net amount, i.e. the selling price without the value added tax)</a:t>
            </a:r>
          </a:p>
          <a:p>
            <a:pPr marL="534988" indent="-173038">
              <a:lnSpc>
                <a:spcPct val="120000"/>
              </a:lnSpc>
              <a:spcBef>
                <a:spcPts val="480"/>
              </a:spcBef>
              <a:buNone/>
              <a:defRPr/>
            </a:pPr>
            <a:r>
              <a:rPr lang="en-GB" dirty="0" smtClean="0">
                <a:solidFill>
                  <a:schemeClr val="tx1">
                    <a:lumMod val="65000"/>
                    <a:lumOff val="35000"/>
                  </a:schemeClr>
                </a:solidFill>
              </a:rPr>
              <a:t>• the value added tax is imposed in the following situations:</a:t>
            </a:r>
          </a:p>
          <a:p>
            <a:pPr marL="715963" indent="-173038">
              <a:lnSpc>
                <a:spcPct val="120000"/>
              </a:lnSpc>
              <a:spcBef>
                <a:spcPts val="480"/>
              </a:spcBef>
              <a:buNone/>
              <a:defRPr/>
            </a:pPr>
            <a:r>
              <a:rPr lang="en-GB" dirty="0" smtClean="0">
                <a:solidFill>
                  <a:schemeClr val="tx1">
                    <a:lumMod val="65000"/>
                    <a:lumOff val="35000"/>
                  </a:schemeClr>
                </a:solidFill>
              </a:rPr>
              <a:t>- delivery of good as well as rendering services on a domestic market for a consideration</a:t>
            </a:r>
          </a:p>
          <a:p>
            <a:pPr marL="715963" indent="-173038">
              <a:lnSpc>
                <a:spcPct val="120000"/>
              </a:lnSpc>
              <a:spcBef>
                <a:spcPts val="480"/>
              </a:spcBef>
              <a:buNone/>
              <a:defRPr/>
            </a:pPr>
            <a:r>
              <a:rPr lang="en-GB" dirty="0" smtClean="0">
                <a:solidFill>
                  <a:schemeClr val="tx1">
                    <a:lumMod val="65000"/>
                    <a:lumOff val="35000"/>
                  </a:schemeClr>
                </a:solidFill>
              </a:rPr>
              <a:t>- intra-community acquisition of goods for a consideration</a:t>
            </a:r>
          </a:p>
          <a:p>
            <a:pPr marL="715963" indent="-173038">
              <a:lnSpc>
                <a:spcPct val="120000"/>
              </a:lnSpc>
              <a:spcBef>
                <a:spcPts val="480"/>
              </a:spcBef>
              <a:buNone/>
              <a:defRPr/>
            </a:pPr>
            <a:r>
              <a:rPr lang="en-GB" dirty="0" smtClean="0">
                <a:solidFill>
                  <a:schemeClr val="tx1">
                    <a:lumMod val="65000"/>
                    <a:lumOff val="35000"/>
                  </a:schemeClr>
                </a:solidFill>
              </a:rPr>
              <a:t>- </a:t>
            </a:r>
            <a:r>
              <a:rPr lang="pl-PL" dirty="0" smtClean="0">
                <a:solidFill>
                  <a:schemeClr val="tx1">
                    <a:lumMod val="65000"/>
                    <a:lumOff val="35000"/>
                  </a:schemeClr>
                </a:solidFill>
              </a:rPr>
              <a:t>i</a:t>
            </a:r>
            <a:r>
              <a:rPr lang="en-GB" dirty="0" err="1" smtClean="0">
                <a:solidFill>
                  <a:schemeClr val="tx1">
                    <a:lumMod val="65000"/>
                    <a:lumOff val="35000"/>
                  </a:schemeClr>
                </a:solidFill>
              </a:rPr>
              <a:t>mport</a:t>
            </a:r>
            <a:r>
              <a:rPr lang="en-GB" dirty="0" smtClean="0">
                <a:solidFill>
                  <a:schemeClr val="tx1">
                    <a:lumMod val="65000"/>
                    <a:lumOff val="35000"/>
                  </a:schemeClr>
                </a:solidFill>
              </a:rPr>
              <a:t> and export of goods</a:t>
            </a:r>
          </a:p>
          <a:p>
            <a:pPr marL="715963" indent="-173038">
              <a:lnSpc>
                <a:spcPct val="120000"/>
              </a:lnSpc>
              <a:spcBef>
                <a:spcPts val="480"/>
              </a:spcBef>
              <a:buFontTx/>
              <a:buChar char="-"/>
              <a:defRPr/>
            </a:pPr>
            <a:r>
              <a:rPr lang="en-GB" dirty="0" smtClean="0">
                <a:solidFill>
                  <a:schemeClr val="tx1">
                    <a:lumMod val="65000"/>
                    <a:lumOff val="35000"/>
                  </a:schemeClr>
                </a:solidFill>
              </a:rPr>
              <a:t>intra-community delivery</a:t>
            </a:r>
          </a:p>
          <a:p>
            <a:pPr marL="534988" indent="-173038">
              <a:lnSpc>
                <a:spcPct val="120000"/>
              </a:lnSpc>
              <a:spcBef>
                <a:spcPts val="480"/>
              </a:spcBef>
              <a:buNone/>
              <a:defRPr/>
            </a:pPr>
            <a:r>
              <a:rPr lang="en-GB" dirty="0" smtClean="0">
                <a:solidFill>
                  <a:schemeClr val="tx1">
                    <a:lumMod val="65000"/>
                    <a:lumOff val="35000"/>
                  </a:schemeClr>
                </a:solidFill>
              </a:rPr>
              <a:t>• the tax rates are applicable since 01.01.2011 and may increase by 1 percentage point during the next three years if the relation of the government debt to GDP exceeds 55%</a:t>
            </a:r>
          </a:p>
          <a:p>
            <a:pPr marL="0" indent="0" algn="ctr">
              <a:buNone/>
            </a:pPr>
            <a:endParaRPr lang="en-GB" dirty="0"/>
          </a:p>
        </p:txBody>
      </p:sp>
    </p:spTree>
    <p:extLst>
      <p:ext uri="{BB962C8B-B14F-4D97-AF65-F5344CB8AC3E}">
        <p14:creationId xmlns:p14="http://schemas.microsoft.com/office/powerpoint/2010/main" xmlns="" val="36310549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p:spPr>
        <p:txBody>
          <a:bodyPr>
            <a:normAutofit/>
          </a:bodyPr>
          <a:lstStyle/>
          <a:p>
            <a:r>
              <a:rPr lang="en-GB" sz="2800" b="1" dirty="0" smtClean="0">
                <a:solidFill>
                  <a:schemeClr val="bg1"/>
                </a:solidFill>
              </a:rPr>
              <a:t>Value Added Tax in Poland (2)</a:t>
            </a:r>
            <a:endParaRPr lang="en-GB" sz="2800" dirty="0">
              <a:solidFill>
                <a:schemeClr val="bg1"/>
              </a:solidFill>
            </a:endParaRPr>
          </a:p>
        </p:txBody>
      </p:sp>
      <p:sp>
        <p:nvSpPr>
          <p:cNvPr id="8" name="Symbol zastępczy zawartości 7"/>
          <p:cNvSpPr>
            <a:spLocks noGrp="1"/>
          </p:cNvSpPr>
          <p:nvPr>
            <p:ph idx="1"/>
          </p:nvPr>
        </p:nvSpPr>
        <p:spPr>
          <a:xfrm>
            <a:off x="457200" y="1484784"/>
            <a:ext cx="8363272" cy="4641379"/>
          </a:xfrm>
        </p:spPr>
        <p:txBody>
          <a:bodyPr>
            <a:normAutofit fontScale="92500" lnSpcReduction="10000"/>
          </a:bodyPr>
          <a:lstStyle/>
          <a:p>
            <a:pPr marL="534988" indent="-173038">
              <a:lnSpc>
                <a:spcPct val="110000"/>
              </a:lnSpc>
              <a:spcBef>
                <a:spcPts val="476"/>
              </a:spcBef>
              <a:buNone/>
              <a:defRPr/>
            </a:pPr>
            <a:r>
              <a:rPr lang="en-GB" sz="2400" b="1" dirty="0" smtClean="0">
                <a:solidFill>
                  <a:schemeClr val="tx1">
                    <a:lumMod val="65000"/>
                    <a:lumOff val="35000"/>
                  </a:schemeClr>
                </a:solidFill>
              </a:rPr>
              <a:t>23%</a:t>
            </a:r>
            <a:r>
              <a:rPr lang="en-GB" sz="2400" dirty="0" smtClean="0">
                <a:solidFill>
                  <a:schemeClr val="tx1">
                    <a:lumMod val="65000"/>
                    <a:lumOff val="35000"/>
                  </a:schemeClr>
                </a:solidFill>
              </a:rPr>
              <a:t>  </a:t>
            </a:r>
            <a:r>
              <a:rPr lang="pl-PL" sz="2400" dirty="0" smtClean="0">
                <a:solidFill>
                  <a:schemeClr val="tx1">
                    <a:lumMod val="65000"/>
                    <a:lumOff val="35000"/>
                  </a:schemeClr>
                </a:solidFill>
              </a:rPr>
              <a:t>	</a:t>
            </a:r>
            <a:r>
              <a:rPr lang="en-GB" sz="2400" dirty="0" smtClean="0">
                <a:solidFill>
                  <a:schemeClr val="tx1">
                    <a:lumMod val="65000"/>
                    <a:lumOff val="35000"/>
                  </a:schemeClr>
                </a:solidFill>
              </a:rPr>
              <a:t>VAT standard rate – includes all goods and services for </a:t>
            </a:r>
            <a:r>
              <a:rPr lang="pl-PL" sz="2400" dirty="0" smtClean="0">
                <a:solidFill>
                  <a:schemeClr val="tx1">
                    <a:lumMod val="65000"/>
                    <a:lumOff val="35000"/>
                  </a:schemeClr>
                </a:solidFill>
              </a:rPr>
              <a:t>		</a:t>
            </a:r>
            <a:r>
              <a:rPr lang="en-GB" sz="2400" dirty="0" smtClean="0">
                <a:solidFill>
                  <a:schemeClr val="tx1">
                    <a:lumMod val="65000"/>
                    <a:lumOff val="35000"/>
                  </a:schemeClr>
                </a:solidFill>
              </a:rPr>
              <a:t>which there is no reduction of tax rates</a:t>
            </a:r>
          </a:p>
          <a:p>
            <a:pPr marL="534988" indent="-173038">
              <a:lnSpc>
                <a:spcPct val="110000"/>
              </a:lnSpc>
              <a:spcBef>
                <a:spcPts val="476"/>
              </a:spcBef>
              <a:buNone/>
              <a:defRPr/>
            </a:pPr>
            <a:r>
              <a:rPr lang="en-GB" sz="2400" b="1" dirty="0" smtClean="0">
                <a:solidFill>
                  <a:schemeClr val="tx1">
                    <a:lumMod val="65000"/>
                    <a:lumOff val="35000"/>
                  </a:schemeClr>
                </a:solidFill>
              </a:rPr>
              <a:t>8%</a:t>
            </a:r>
            <a:r>
              <a:rPr lang="pl-PL" sz="2400" b="1" dirty="0" smtClean="0">
                <a:solidFill>
                  <a:schemeClr val="tx1">
                    <a:lumMod val="65000"/>
                    <a:lumOff val="35000"/>
                  </a:schemeClr>
                </a:solidFill>
              </a:rPr>
              <a:t>		</a:t>
            </a:r>
            <a:r>
              <a:rPr lang="en-GB" sz="2400" dirty="0" smtClean="0">
                <a:solidFill>
                  <a:schemeClr val="tx1">
                    <a:lumMod val="65000"/>
                    <a:lumOff val="35000"/>
                  </a:schemeClr>
                </a:solidFill>
              </a:rPr>
              <a:t>certain construction services for residential purposes of </a:t>
            </a:r>
            <a:r>
              <a:rPr lang="pl-PL" sz="2400" dirty="0" smtClean="0">
                <a:solidFill>
                  <a:schemeClr val="tx1">
                    <a:lumMod val="65000"/>
                    <a:lumOff val="35000"/>
                  </a:schemeClr>
                </a:solidFill>
              </a:rPr>
              <a:t>		</a:t>
            </a:r>
            <a:r>
              <a:rPr lang="en-GB" sz="2400" dirty="0" smtClean="0">
                <a:solidFill>
                  <a:schemeClr val="tx1">
                    <a:lumMod val="65000"/>
                    <a:lumOff val="35000"/>
                  </a:schemeClr>
                </a:solidFill>
              </a:rPr>
              <a:t>individuals, restaurant services, pharmaceutical </a:t>
            </a:r>
            <a:r>
              <a:rPr lang="pl-PL" sz="2400" dirty="0" smtClean="0">
                <a:solidFill>
                  <a:schemeClr val="tx1">
                    <a:lumMod val="65000"/>
                    <a:lumOff val="35000"/>
                  </a:schemeClr>
                </a:solidFill>
              </a:rPr>
              <a:t>			</a:t>
            </a:r>
            <a:r>
              <a:rPr lang="en-GB" sz="2400" dirty="0" smtClean="0">
                <a:solidFill>
                  <a:schemeClr val="tx1">
                    <a:lumMod val="65000"/>
                    <a:lumOff val="35000"/>
                  </a:schemeClr>
                </a:solidFill>
              </a:rPr>
              <a:t>products and medical equipment, various diverse </a:t>
            </a:r>
            <a:r>
              <a:rPr lang="pl-PL" sz="2400" dirty="0" smtClean="0">
                <a:solidFill>
                  <a:schemeClr val="tx1">
                    <a:lumMod val="65000"/>
                    <a:lumOff val="35000"/>
                  </a:schemeClr>
                </a:solidFill>
              </a:rPr>
              <a:t>		</a:t>
            </a:r>
            <a:r>
              <a:rPr lang="en-GB" sz="2400" dirty="0" smtClean="0">
                <a:solidFill>
                  <a:schemeClr val="tx1">
                    <a:lumMod val="65000"/>
                    <a:lumOff val="35000"/>
                  </a:schemeClr>
                </a:solidFill>
              </a:rPr>
              <a:t>processed food, transportation of passengers, hotel </a:t>
            </a:r>
            <a:r>
              <a:rPr lang="pl-PL" sz="2400" dirty="0" smtClean="0">
                <a:solidFill>
                  <a:schemeClr val="tx1">
                    <a:lumMod val="65000"/>
                    <a:lumOff val="35000"/>
                  </a:schemeClr>
                </a:solidFill>
              </a:rPr>
              <a:t>		</a:t>
            </a:r>
            <a:r>
              <a:rPr lang="en-GB" sz="2400" dirty="0" smtClean="0">
                <a:solidFill>
                  <a:schemeClr val="tx1">
                    <a:lumMod val="65000"/>
                    <a:lumOff val="35000"/>
                  </a:schemeClr>
                </a:solidFill>
              </a:rPr>
              <a:t>accommodation, some goods for children</a:t>
            </a:r>
          </a:p>
          <a:p>
            <a:pPr marL="534988" indent="-173038">
              <a:lnSpc>
                <a:spcPct val="110000"/>
              </a:lnSpc>
              <a:spcBef>
                <a:spcPts val="476"/>
              </a:spcBef>
              <a:buNone/>
              <a:defRPr/>
            </a:pPr>
            <a:r>
              <a:rPr lang="en-GB" sz="2400" b="1" dirty="0" smtClean="0">
                <a:solidFill>
                  <a:schemeClr val="tx1">
                    <a:lumMod val="65000"/>
                    <a:lumOff val="35000"/>
                  </a:schemeClr>
                </a:solidFill>
              </a:rPr>
              <a:t>5%</a:t>
            </a:r>
            <a:r>
              <a:rPr lang="en-GB" sz="2400" dirty="0" smtClean="0">
                <a:solidFill>
                  <a:schemeClr val="tx1">
                    <a:lumMod val="65000"/>
                    <a:lumOff val="35000"/>
                  </a:schemeClr>
                </a:solidFill>
              </a:rPr>
              <a:t> </a:t>
            </a:r>
            <a:r>
              <a:rPr lang="pl-PL" sz="2400" dirty="0" smtClean="0">
                <a:solidFill>
                  <a:schemeClr val="tx1">
                    <a:lumMod val="65000"/>
                    <a:lumOff val="35000"/>
                  </a:schemeClr>
                </a:solidFill>
              </a:rPr>
              <a:t>		</a:t>
            </a:r>
            <a:r>
              <a:rPr lang="en-GB" sz="2400" dirty="0" smtClean="0">
                <a:solidFill>
                  <a:schemeClr val="tx1">
                    <a:lumMod val="65000"/>
                    <a:lumOff val="35000"/>
                  </a:schemeClr>
                </a:solidFill>
              </a:rPr>
              <a:t>unprocessed food, books and magazines (section 10 </a:t>
            </a:r>
            <a:r>
              <a:rPr lang="pl-PL" sz="2400" dirty="0" smtClean="0">
                <a:solidFill>
                  <a:schemeClr val="tx1">
                    <a:lumMod val="65000"/>
                    <a:lumOff val="35000"/>
                  </a:schemeClr>
                </a:solidFill>
              </a:rPr>
              <a:t>	</a:t>
            </a:r>
            <a:r>
              <a:rPr lang="en-GB" sz="2400" dirty="0" smtClean="0">
                <a:solidFill>
                  <a:schemeClr val="tx1">
                    <a:lumMod val="65000"/>
                    <a:lumOff val="35000"/>
                  </a:schemeClr>
                </a:solidFill>
              </a:rPr>
              <a:t>	of the Polish Value Added Tax Act)</a:t>
            </a:r>
          </a:p>
          <a:p>
            <a:pPr marL="534988" indent="-173038">
              <a:lnSpc>
                <a:spcPct val="110000"/>
              </a:lnSpc>
              <a:spcBef>
                <a:spcPts val="476"/>
              </a:spcBef>
              <a:buNone/>
              <a:defRPr/>
            </a:pPr>
            <a:r>
              <a:rPr lang="en-GB" sz="2400" b="1" dirty="0" smtClean="0">
                <a:solidFill>
                  <a:schemeClr val="tx1">
                    <a:lumMod val="65000"/>
                    <a:lumOff val="35000"/>
                  </a:schemeClr>
                </a:solidFill>
              </a:rPr>
              <a:t>0% </a:t>
            </a:r>
            <a:r>
              <a:rPr lang="en-GB" sz="2400" dirty="0" smtClean="0">
                <a:solidFill>
                  <a:schemeClr val="tx1">
                    <a:lumMod val="65000"/>
                    <a:lumOff val="35000"/>
                  </a:schemeClr>
                </a:solidFill>
              </a:rPr>
              <a:t>	</a:t>
            </a:r>
            <a:r>
              <a:rPr lang="pl-PL" sz="2400" dirty="0" smtClean="0">
                <a:solidFill>
                  <a:schemeClr val="tx1">
                    <a:lumMod val="65000"/>
                    <a:lumOff val="35000"/>
                  </a:schemeClr>
                </a:solidFill>
              </a:rPr>
              <a:t>	</a:t>
            </a:r>
            <a:r>
              <a:rPr lang="en-GB" sz="2400" dirty="0" smtClean="0">
                <a:solidFill>
                  <a:schemeClr val="tx1">
                    <a:lumMod val="65000"/>
                    <a:lumOff val="35000"/>
                  </a:schemeClr>
                </a:solidFill>
              </a:rPr>
              <a:t>export of goods as well as intra-community delivery </a:t>
            </a:r>
            <a:r>
              <a:rPr lang="pl-PL" sz="2400" dirty="0" smtClean="0">
                <a:solidFill>
                  <a:schemeClr val="tx1">
                    <a:lumMod val="65000"/>
                    <a:lumOff val="35000"/>
                  </a:schemeClr>
                </a:solidFill>
              </a:rPr>
              <a:t>	</a:t>
            </a:r>
            <a:r>
              <a:rPr lang="en-GB" sz="2400" dirty="0" smtClean="0">
                <a:solidFill>
                  <a:schemeClr val="tx1">
                    <a:lumMod val="65000"/>
                    <a:lumOff val="35000"/>
                  </a:schemeClr>
                </a:solidFill>
              </a:rPr>
              <a:t>	of goods and transport services with regard to the 	</a:t>
            </a:r>
            <a:r>
              <a:rPr lang="pl-PL" sz="2400" dirty="0" smtClean="0">
                <a:solidFill>
                  <a:schemeClr val="tx1">
                    <a:lumMod val="65000"/>
                    <a:lumOff val="35000"/>
                  </a:schemeClr>
                </a:solidFill>
              </a:rPr>
              <a:t>	</a:t>
            </a:r>
            <a:r>
              <a:rPr lang="en-GB" sz="2400" dirty="0" smtClean="0">
                <a:solidFill>
                  <a:schemeClr val="tx1">
                    <a:lumMod val="65000"/>
                    <a:lumOff val="35000"/>
                  </a:schemeClr>
                </a:solidFill>
              </a:rPr>
              <a:t>export and import of goods</a:t>
            </a:r>
          </a:p>
          <a:p>
            <a:pPr marL="0" indent="0" algn="ctr">
              <a:buNone/>
            </a:pPr>
            <a:endParaRPr lang="en-GB" dirty="0"/>
          </a:p>
        </p:txBody>
      </p:sp>
    </p:spTree>
    <p:extLst>
      <p:ext uri="{BB962C8B-B14F-4D97-AF65-F5344CB8AC3E}">
        <p14:creationId xmlns:p14="http://schemas.microsoft.com/office/powerpoint/2010/main" xmlns="" val="36310549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1124744"/>
            <a:ext cx="8229600" cy="4680520"/>
          </a:xfrm>
        </p:spPr>
        <p:txBody>
          <a:bodyPr>
            <a:normAutofit/>
          </a:bodyPr>
          <a:lstStyle/>
          <a:p>
            <a:pPr marL="361950" algn="l"/>
            <a:r>
              <a:rPr lang="pl-PL" sz="2200" b="1" dirty="0" smtClean="0">
                <a:solidFill>
                  <a:schemeClr val="tx1">
                    <a:lumMod val="65000"/>
                    <a:lumOff val="35000"/>
                  </a:schemeClr>
                </a:solidFill>
              </a:rPr>
              <a:t/>
            </a:r>
            <a:br>
              <a:rPr lang="pl-PL" sz="2200" b="1" dirty="0" smtClean="0">
                <a:solidFill>
                  <a:schemeClr val="tx1">
                    <a:lumMod val="65000"/>
                    <a:lumOff val="35000"/>
                  </a:schemeClr>
                </a:solidFill>
              </a:rPr>
            </a:br>
            <a:r>
              <a:rPr lang="en-GB" sz="2200" b="1" dirty="0" smtClean="0">
                <a:solidFill>
                  <a:schemeClr val="tx1">
                    <a:lumMod val="65000"/>
                    <a:lumOff val="35000"/>
                  </a:schemeClr>
                </a:solidFill>
              </a:rPr>
              <a:t>Presentation of the basic tax systems in Poland and in German speaking countries, i.e. Germany, Austria and in the German speaking part of Switzerland in the area of corporate income tax, income tax, value added tax and excise duty</a:t>
            </a:r>
            <a:r>
              <a:rPr lang="en-GB" b="1" dirty="0" smtClean="0">
                <a:solidFill>
                  <a:schemeClr val="tx1">
                    <a:lumMod val="65000"/>
                    <a:lumOff val="35000"/>
                  </a:schemeClr>
                </a:solidFill>
              </a:rPr>
              <a:t/>
            </a:r>
            <a:br>
              <a:rPr lang="en-GB" b="1" dirty="0" smtClean="0">
                <a:solidFill>
                  <a:schemeClr val="tx1">
                    <a:lumMod val="65000"/>
                    <a:lumOff val="35000"/>
                  </a:schemeClr>
                </a:solidFill>
              </a:rPr>
            </a:br>
            <a:endParaRPr lang="en-GB" dirty="0"/>
          </a:p>
        </p:txBody>
      </p:sp>
    </p:spTree>
    <p:extLst>
      <p:ext uri="{BB962C8B-B14F-4D97-AF65-F5344CB8AC3E}">
        <p14:creationId xmlns:p14="http://schemas.microsoft.com/office/powerpoint/2010/main" xmlns="" val="36310549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p:spPr>
        <p:txBody>
          <a:bodyPr>
            <a:normAutofit/>
          </a:bodyPr>
          <a:lstStyle/>
          <a:p>
            <a:r>
              <a:rPr lang="en-GB" sz="2800" b="1" dirty="0" smtClean="0">
                <a:solidFill>
                  <a:schemeClr val="bg1"/>
                </a:solidFill>
              </a:rPr>
              <a:t>Value Added Tax</a:t>
            </a:r>
            <a:r>
              <a:rPr lang="pl-PL" sz="2800" b="1" smtClean="0">
                <a:solidFill>
                  <a:schemeClr val="bg1"/>
                </a:solidFill>
              </a:rPr>
              <a:t> in Poland</a:t>
            </a:r>
            <a:r>
              <a:rPr lang="en-GB" sz="2800" b="1" smtClean="0">
                <a:solidFill>
                  <a:schemeClr val="bg1"/>
                </a:solidFill>
              </a:rPr>
              <a:t> </a:t>
            </a:r>
            <a:r>
              <a:rPr lang="en-GB" sz="2800" b="1" dirty="0" smtClean="0">
                <a:solidFill>
                  <a:schemeClr val="bg1"/>
                </a:solidFill>
              </a:rPr>
              <a:t>(3)</a:t>
            </a:r>
            <a:endParaRPr lang="en-GB" sz="2800" dirty="0">
              <a:solidFill>
                <a:schemeClr val="bg1"/>
              </a:solidFill>
            </a:endParaRPr>
          </a:p>
        </p:txBody>
      </p:sp>
      <p:sp>
        <p:nvSpPr>
          <p:cNvPr id="8" name="Symbol zastępczy zawartości 7"/>
          <p:cNvSpPr>
            <a:spLocks noGrp="1"/>
          </p:cNvSpPr>
          <p:nvPr>
            <p:ph idx="1"/>
          </p:nvPr>
        </p:nvSpPr>
        <p:spPr>
          <a:xfrm>
            <a:off x="457200" y="1600200"/>
            <a:ext cx="8003232" cy="4525963"/>
          </a:xfrm>
        </p:spPr>
        <p:txBody>
          <a:bodyPr>
            <a:normAutofit/>
          </a:bodyPr>
          <a:lstStyle/>
          <a:p>
            <a:pPr marL="534988" indent="-173038">
              <a:spcBef>
                <a:spcPts val="480"/>
              </a:spcBef>
              <a:buNone/>
              <a:defRPr/>
            </a:pPr>
            <a:r>
              <a:rPr lang="en-GB" sz="2000" dirty="0" smtClean="0">
                <a:solidFill>
                  <a:schemeClr val="tx1">
                    <a:lumMod val="65000"/>
                    <a:lumOff val="35000"/>
                  </a:schemeClr>
                </a:solidFill>
              </a:rPr>
              <a:t>• usually monthly (quarterly also possible) accounting (VAT-7) and paying of the input tax, subsequently – annual accounting</a:t>
            </a:r>
          </a:p>
          <a:p>
            <a:pPr marL="534988" indent="-173038">
              <a:spcBef>
                <a:spcPts val="480"/>
              </a:spcBef>
              <a:buNone/>
              <a:defRPr/>
            </a:pPr>
            <a:r>
              <a:rPr lang="en-GB" sz="2000" dirty="0" smtClean="0">
                <a:solidFill>
                  <a:schemeClr val="tx1">
                    <a:lumMod val="65000"/>
                    <a:lumOff val="35000"/>
                  </a:schemeClr>
                </a:solidFill>
              </a:rPr>
              <a:t>• individuals subjected to tax who conduct the activities being the subject to taxation reduce the amount of VAT paid by the amount of the input tax that results from invoices and customs documents for any advance service</a:t>
            </a:r>
          </a:p>
          <a:p>
            <a:pPr marL="534988" indent="-173038">
              <a:spcBef>
                <a:spcPts val="480"/>
              </a:spcBef>
              <a:buNone/>
              <a:defRPr/>
            </a:pPr>
            <a:r>
              <a:rPr lang="en-GB" sz="2000" dirty="0" smtClean="0">
                <a:solidFill>
                  <a:schemeClr val="tx1">
                    <a:lumMod val="65000"/>
                    <a:lumOff val="35000"/>
                  </a:schemeClr>
                </a:solidFill>
              </a:rPr>
              <a:t>• in case of input tax being greater than the owed VAT:</a:t>
            </a:r>
          </a:p>
          <a:p>
            <a:pPr marL="715963" indent="-173038">
              <a:spcBef>
                <a:spcPts val="480"/>
              </a:spcBef>
              <a:buNone/>
              <a:defRPr/>
            </a:pPr>
            <a:r>
              <a:rPr lang="en-GB" sz="2000" dirty="0" smtClean="0">
                <a:solidFill>
                  <a:schemeClr val="tx1">
                    <a:lumMod val="65000"/>
                    <a:lumOff val="35000"/>
                  </a:schemeClr>
                </a:solidFill>
              </a:rPr>
              <a:t>- the surplus of input tax is refunded by the tax office in cash</a:t>
            </a:r>
          </a:p>
          <a:p>
            <a:pPr marL="715963" indent="-173038">
              <a:spcBef>
                <a:spcPts val="480"/>
              </a:spcBef>
              <a:buFontTx/>
              <a:buChar char="-"/>
              <a:defRPr/>
            </a:pPr>
            <a:r>
              <a:rPr lang="en-GB" sz="2000" dirty="0" smtClean="0">
                <a:solidFill>
                  <a:schemeClr val="tx1">
                    <a:lumMod val="65000"/>
                    <a:lumOff val="35000"/>
                  </a:schemeClr>
                </a:solidFill>
              </a:rPr>
              <a:t> the surplus is carried forward for the next periods</a:t>
            </a:r>
          </a:p>
          <a:p>
            <a:pPr marL="0" indent="0" algn="ctr">
              <a:buNone/>
            </a:pPr>
            <a:endParaRPr lang="en-GB" dirty="0"/>
          </a:p>
        </p:txBody>
      </p:sp>
    </p:spTree>
    <p:extLst>
      <p:ext uri="{BB962C8B-B14F-4D97-AF65-F5344CB8AC3E}">
        <p14:creationId xmlns:p14="http://schemas.microsoft.com/office/powerpoint/2010/main" xmlns="" val="36310549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p:spPr>
        <p:txBody>
          <a:bodyPr>
            <a:normAutofit/>
          </a:bodyPr>
          <a:lstStyle/>
          <a:p>
            <a:r>
              <a:rPr lang="en-GB" sz="2800" b="1" dirty="0" smtClean="0">
                <a:solidFill>
                  <a:schemeClr val="bg1"/>
                </a:solidFill>
              </a:rPr>
              <a:t>Value Added Tax in German speaking countries</a:t>
            </a:r>
            <a:endParaRPr lang="en-GB" sz="2800" dirty="0">
              <a:solidFill>
                <a:schemeClr val="bg1"/>
              </a:solidFill>
            </a:endParaRPr>
          </a:p>
        </p:txBody>
      </p:sp>
      <p:graphicFrame>
        <p:nvGraphicFramePr>
          <p:cNvPr id="2" name="Symbol zastępczy zawartości 1"/>
          <p:cNvGraphicFramePr>
            <a:graphicFrameLocks noGrp="1"/>
          </p:cNvGraphicFramePr>
          <p:nvPr>
            <p:ph idx="1"/>
            <p:extLst>
              <p:ext uri="{D42A27DB-BD31-4B8C-83A1-F6EECF244321}">
                <p14:modId xmlns:p14="http://schemas.microsoft.com/office/powerpoint/2010/main" xmlns="" val="1255650277"/>
              </p:ext>
            </p:extLst>
          </p:nvPr>
        </p:nvGraphicFramePr>
        <p:xfrm>
          <a:off x="683568" y="1399215"/>
          <a:ext cx="7776865" cy="4942332"/>
        </p:xfrm>
        <a:graphic>
          <a:graphicData uri="http://schemas.openxmlformats.org/drawingml/2006/table">
            <a:tbl>
              <a:tblPr firstRow="1" firstCol="1" bandRow="1">
                <a:tableStyleId>{5C22544A-7EE6-4342-B048-85BDC9FD1C3A}</a:tableStyleId>
              </a:tblPr>
              <a:tblGrid>
                <a:gridCol w="1518440"/>
                <a:gridCol w="2347749"/>
                <a:gridCol w="1860411"/>
                <a:gridCol w="2050265"/>
              </a:tblGrid>
              <a:tr h="311661">
                <a:tc>
                  <a:txBody>
                    <a:bodyPr/>
                    <a:lstStyle/>
                    <a:p>
                      <a:pPr>
                        <a:lnSpc>
                          <a:spcPct val="115000"/>
                        </a:lnSpc>
                        <a:spcAft>
                          <a:spcPts val="0"/>
                        </a:spcAft>
                      </a:pPr>
                      <a:r>
                        <a:rPr lang="en-GB" sz="1400" noProof="0" dirty="0" smtClean="0">
                          <a:effectLst/>
                        </a:rPr>
                        <a:t> </a:t>
                      </a:r>
                      <a:endParaRPr lang="en-GB" sz="1100" noProof="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kern="1200" noProof="0" smtClean="0">
                          <a:effectLst/>
                          <a:latin typeface="Calibri"/>
                          <a:ea typeface="Calibri"/>
                          <a:cs typeface="Times New Roman"/>
                        </a:rPr>
                        <a:t>Austria</a:t>
                      </a:r>
                      <a:endParaRPr lang="en-GB" sz="18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kern="1200" noProof="0" smtClean="0">
                          <a:effectLst/>
                          <a:latin typeface="Calibri"/>
                          <a:ea typeface="Calibri"/>
                          <a:cs typeface="Times New Roman"/>
                        </a:rPr>
                        <a:t>Germany</a:t>
                      </a:r>
                      <a:endParaRPr lang="en-GB" sz="18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kern="1200" noProof="0" smtClean="0">
                          <a:effectLst/>
                          <a:latin typeface="Calibri"/>
                          <a:ea typeface="Calibri"/>
                          <a:cs typeface="Times New Roman"/>
                        </a:rPr>
                        <a:t>Switzerland</a:t>
                      </a:r>
                      <a:endParaRPr lang="en-GB" sz="1800" noProof="0">
                        <a:effectLst/>
                        <a:latin typeface="Calibri"/>
                        <a:ea typeface="Calibri"/>
                        <a:cs typeface="Times New Roman"/>
                      </a:endParaRPr>
                    </a:p>
                  </a:txBody>
                  <a:tcPr marL="68580" marR="68580" marT="0" marB="0"/>
                </a:tc>
              </a:tr>
              <a:tr h="623321">
                <a:tc>
                  <a:txBody>
                    <a:bodyPr/>
                    <a:lstStyle/>
                    <a:p>
                      <a:pPr>
                        <a:lnSpc>
                          <a:spcPct val="115000"/>
                        </a:lnSpc>
                        <a:spcAft>
                          <a:spcPts val="0"/>
                        </a:spcAft>
                      </a:pPr>
                      <a:r>
                        <a:rPr lang="en-GB" sz="1800" kern="1200" noProof="0" smtClean="0">
                          <a:effectLst/>
                          <a:latin typeface="Calibri"/>
                          <a:ea typeface="Calibri"/>
                          <a:cs typeface="Times New Roman"/>
                        </a:rPr>
                        <a:t>VAT</a:t>
                      </a:r>
                      <a:r>
                        <a:rPr lang="en-GB" sz="1800" kern="1200" baseline="0" noProof="0" smtClean="0">
                          <a:effectLst/>
                          <a:latin typeface="Calibri"/>
                          <a:ea typeface="Calibri"/>
                          <a:cs typeface="Times New Roman"/>
                        </a:rPr>
                        <a:t> standard rate</a:t>
                      </a:r>
                      <a:endParaRPr lang="en-GB" sz="18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500" kern="1200" noProof="0" smtClean="0">
                          <a:effectLst/>
                        </a:rPr>
                        <a:t>20%</a:t>
                      </a:r>
                      <a:endParaRPr lang="en-GB" sz="15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500" kern="1200" noProof="0" dirty="0" smtClean="0">
                          <a:effectLst/>
                        </a:rPr>
                        <a:t>19%</a:t>
                      </a:r>
                      <a:endParaRPr lang="en-GB" sz="1500" noProof="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500" kern="1200" noProof="0" smtClean="0">
                          <a:effectLst/>
                        </a:rPr>
                        <a:t>8%</a:t>
                      </a:r>
                      <a:endParaRPr lang="en-GB" sz="1500" noProof="0">
                        <a:effectLst/>
                        <a:latin typeface="Calibri"/>
                        <a:ea typeface="Calibri"/>
                        <a:cs typeface="Times New Roman"/>
                      </a:endParaRPr>
                    </a:p>
                  </a:txBody>
                  <a:tcPr marL="68580" marR="68580" marT="0" marB="0"/>
                </a:tc>
              </a:tr>
              <a:tr h="1558303">
                <a:tc>
                  <a:txBody>
                    <a:bodyPr/>
                    <a:lstStyle/>
                    <a:p>
                      <a:pPr>
                        <a:lnSpc>
                          <a:spcPct val="115000"/>
                        </a:lnSpc>
                        <a:spcAft>
                          <a:spcPts val="0"/>
                        </a:spcAft>
                      </a:pPr>
                      <a:r>
                        <a:rPr lang="en-GB" sz="1800" noProof="0" smtClean="0">
                          <a:effectLst/>
                        </a:rPr>
                        <a:t>Reduced</a:t>
                      </a:r>
                      <a:r>
                        <a:rPr lang="en-GB" sz="1800" baseline="0" noProof="0" smtClean="0">
                          <a:effectLst/>
                        </a:rPr>
                        <a:t> tax rate</a:t>
                      </a:r>
                      <a:endParaRPr lang="en-GB" sz="1800" noProof="0">
                        <a:effectLst/>
                        <a:latin typeface="Calibri"/>
                        <a:ea typeface="Calibri"/>
                        <a:cs typeface="Times New Roman"/>
                      </a:endParaRPr>
                    </a:p>
                  </a:txBody>
                  <a:tcPr marL="68580" marR="68580" marT="0" marB="0"/>
                </a:tc>
                <a:tc>
                  <a:txBody>
                    <a:bodyPr/>
                    <a:lstStyle/>
                    <a:p>
                      <a:pPr>
                        <a:lnSpc>
                          <a:spcPct val="115000"/>
                        </a:lnSpc>
                        <a:spcAft>
                          <a:spcPts val="0"/>
                        </a:spcAft>
                      </a:pPr>
                      <a:r>
                        <a:rPr lang="en-GB" sz="1500" kern="1200" noProof="0" smtClean="0">
                          <a:effectLst/>
                        </a:rPr>
                        <a:t>10% e.g. </a:t>
                      </a:r>
                      <a:r>
                        <a:rPr lang="en-GB" sz="1500" kern="1200" baseline="0" noProof="0" smtClean="0">
                          <a:effectLst/>
                        </a:rPr>
                        <a:t>letting of immovable properties for residential purposes</a:t>
                      </a:r>
                      <a:r>
                        <a:rPr lang="en-GB" sz="1500" kern="1200" noProof="0" smtClean="0">
                          <a:effectLst/>
                        </a:rPr>
                        <a:t>, food, pharmaceutical</a:t>
                      </a:r>
                      <a:r>
                        <a:rPr lang="en-GB" sz="1500" kern="1200" baseline="0" noProof="0" smtClean="0">
                          <a:effectLst/>
                        </a:rPr>
                        <a:t> products</a:t>
                      </a:r>
                      <a:endParaRPr lang="en-GB" sz="1500" noProof="0">
                        <a:effectLst/>
                        <a:latin typeface="Calibri"/>
                        <a:ea typeface="Calibri"/>
                        <a:cs typeface="Times New Roman"/>
                      </a:endParaRPr>
                    </a:p>
                  </a:txBody>
                  <a:tcPr marL="68580" marR="68580" marT="0" marB="0"/>
                </a:tc>
                <a:tc>
                  <a:txBody>
                    <a:bodyPr/>
                    <a:lstStyle/>
                    <a:p>
                      <a:pPr>
                        <a:lnSpc>
                          <a:spcPct val="115000"/>
                        </a:lnSpc>
                        <a:spcAft>
                          <a:spcPts val="0"/>
                        </a:spcAft>
                      </a:pPr>
                      <a:r>
                        <a:rPr lang="en-GB" sz="1500" kern="1200" noProof="0" smtClean="0">
                          <a:effectLst/>
                        </a:rPr>
                        <a:t>7% food, printed products, objects of art, hotel accommodation</a:t>
                      </a:r>
                      <a:endParaRPr lang="en-GB" sz="1500" noProof="0">
                        <a:effectLst/>
                        <a:latin typeface="Calibri"/>
                        <a:ea typeface="Calibri"/>
                        <a:cs typeface="Times New Roman"/>
                      </a:endParaRPr>
                    </a:p>
                  </a:txBody>
                  <a:tcPr marL="68580" marR="68580" marT="0" marB="0"/>
                </a:tc>
                <a:tc>
                  <a:txBody>
                    <a:bodyPr/>
                    <a:lstStyle/>
                    <a:p>
                      <a:pPr>
                        <a:lnSpc>
                          <a:spcPct val="115000"/>
                        </a:lnSpc>
                        <a:spcAft>
                          <a:spcPts val="0"/>
                        </a:spcAft>
                      </a:pPr>
                      <a:r>
                        <a:rPr lang="en-GB" sz="1500" kern="1200" noProof="0" dirty="0" smtClean="0">
                          <a:effectLst/>
                        </a:rPr>
                        <a:t>2</a:t>
                      </a:r>
                      <a:r>
                        <a:rPr lang="pl-PL" sz="1500" kern="1200" noProof="0" dirty="0" smtClean="0">
                          <a:effectLst/>
                        </a:rPr>
                        <a:t>.</a:t>
                      </a:r>
                      <a:r>
                        <a:rPr lang="en-GB" sz="1500" kern="1200" noProof="0" dirty="0" smtClean="0">
                          <a:effectLst/>
                        </a:rPr>
                        <a:t>5% e.g. food, animals, grains, animal</a:t>
                      </a:r>
                      <a:r>
                        <a:rPr lang="en-GB" sz="1500" kern="1200" baseline="0" noProof="0" dirty="0" smtClean="0">
                          <a:effectLst/>
                        </a:rPr>
                        <a:t> feeds and fertilizers</a:t>
                      </a:r>
                      <a:r>
                        <a:rPr lang="en-GB" sz="1500" kern="1200" noProof="0" dirty="0" smtClean="0">
                          <a:effectLst/>
                        </a:rPr>
                        <a:t>, pharmaceutical</a:t>
                      </a:r>
                      <a:r>
                        <a:rPr lang="en-GB" sz="1500" kern="1200" baseline="0" noProof="0" dirty="0" smtClean="0">
                          <a:effectLst/>
                        </a:rPr>
                        <a:t> products</a:t>
                      </a:r>
                      <a:r>
                        <a:rPr lang="en-GB" sz="1500" kern="1200" noProof="0" dirty="0" smtClean="0">
                          <a:effectLst/>
                        </a:rPr>
                        <a:t>, newspapers, magazines</a:t>
                      </a:r>
                      <a:endParaRPr lang="en-GB" sz="1500" noProof="0" dirty="0">
                        <a:effectLst/>
                        <a:latin typeface="Calibri"/>
                        <a:ea typeface="Calibri"/>
                        <a:cs typeface="Times New Roman"/>
                      </a:endParaRPr>
                    </a:p>
                  </a:txBody>
                  <a:tcPr marL="68580" marR="68580" marT="0" marB="0"/>
                </a:tc>
              </a:tr>
              <a:tr h="2077737">
                <a:tc>
                  <a:txBody>
                    <a:bodyPr/>
                    <a:lstStyle/>
                    <a:p>
                      <a:pPr>
                        <a:lnSpc>
                          <a:spcPct val="115000"/>
                        </a:lnSpc>
                        <a:spcAft>
                          <a:spcPts val="0"/>
                        </a:spcAft>
                      </a:pPr>
                      <a:r>
                        <a:rPr lang="en-GB" sz="1800" kern="1200" noProof="0" smtClean="0">
                          <a:effectLst/>
                          <a:latin typeface="Calibri"/>
                          <a:ea typeface="Calibri"/>
                          <a:cs typeface="Times New Roman"/>
                        </a:rPr>
                        <a:t>Other</a:t>
                      </a:r>
                      <a:r>
                        <a:rPr lang="en-GB" sz="1800" kern="1200" baseline="0" noProof="0" smtClean="0">
                          <a:effectLst/>
                          <a:latin typeface="Calibri"/>
                          <a:ea typeface="Calibri"/>
                          <a:cs typeface="Times New Roman"/>
                        </a:rPr>
                        <a:t> rates</a:t>
                      </a:r>
                      <a:endParaRPr lang="en-GB" sz="1800" noProof="0">
                        <a:effectLst/>
                        <a:latin typeface="Calibri"/>
                        <a:ea typeface="Calibri"/>
                        <a:cs typeface="Times New Roman"/>
                      </a:endParaRPr>
                    </a:p>
                  </a:txBody>
                  <a:tcPr marL="68580" marR="68580" marT="0" marB="0"/>
                </a:tc>
                <a:tc>
                  <a:txBody>
                    <a:bodyPr/>
                    <a:lstStyle/>
                    <a:p>
                      <a:pPr>
                        <a:lnSpc>
                          <a:spcPct val="115000"/>
                        </a:lnSpc>
                        <a:spcAft>
                          <a:spcPts val="0"/>
                        </a:spcAft>
                      </a:pPr>
                      <a:r>
                        <a:rPr lang="en-GB" sz="1500" kern="1200" noProof="0" smtClean="0">
                          <a:effectLst/>
                        </a:rPr>
                        <a:t>12%</a:t>
                      </a:r>
                      <a:r>
                        <a:rPr lang="en-GB" sz="1500" kern="1200" baseline="0" noProof="0" smtClean="0">
                          <a:effectLst/>
                        </a:rPr>
                        <a:t> wine made of fresh grapes</a:t>
                      </a:r>
                      <a:r>
                        <a:rPr lang="en-GB" sz="1500" kern="1200" noProof="0" smtClean="0">
                          <a:effectLst/>
                        </a:rPr>
                        <a:t>, </a:t>
                      </a:r>
                      <a:endParaRPr lang="en-GB" sz="1500" noProof="0" smtClean="0">
                        <a:effectLst/>
                      </a:endParaRPr>
                    </a:p>
                    <a:p>
                      <a:pPr>
                        <a:lnSpc>
                          <a:spcPct val="115000"/>
                        </a:lnSpc>
                        <a:spcAft>
                          <a:spcPts val="0"/>
                        </a:spcAft>
                      </a:pPr>
                      <a:r>
                        <a:rPr lang="en-GB" sz="1500" kern="1200" noProof="0" smtClean="0">
                          <a:effectLst/>
                        </a:rPr>
                        <a:t>19%</a:t>
                      </a:r>
                      <a:r>
                        <a:rPr lang="en-GB" sz="1500" kern="1200" baseline="0" noProof="0" smtClean="0">
                          <a:effectLst/>
                        </a:rPr>
                        <a:t> taxable turnovers in </a:t>
                      </a:r>
                      <a:r>
                        <a:rPr lang="en-GB" sz="1500" kern="1200" noProof="0" smtClean="0">
                          <a:effectLst/>
                        </a:rPr>
                        <a:t>Jungholz and Mittelberg, because</a:t>
                      </a:r>
                      <a:r>
                        <a:rPr lang="en-GB" sz="1500" kern="1200" baseline="0" noProof="0" smtClean="0">
                          <a:effectLst/>
                        </a:rPr>
                        <a:t> when it comes to the customs law these communities  belong to Germany</a:t>
                      </a:r>
                      <a:endParaRPr lang="en-GB" sz="1500" noProof="0">
                        <a:effectLst/>
                        <a:latin typeface="Calibri"/>
                        <a:ea typeface="Calibri"/>
                        <a:cs typeface="Times New Roman"/>
                      </a:endParaRPr>
                    </a:p>
                  </a:txBody>
                  <a:tcPr marL="68580" marR="68580" marT="0" marB="0"/>
                </a:tc>
                <a:tc>
                  <a:txBody>
                    <a:bodyPr/>
                    <a:lstStyle/>
                    <a:p>
                      <a:pPr>
                        <a:lnSpc>
                          <a:spcPct val="115000"/>
                        </a:lnSpc>
                        <a:spcAft>
                          <a:spcPts val="0"/>
                        </a:spcAft>
                      </a:pPr>
                      <a:r>
                        <a:rPr lang="en-GB" sz="1500" noProof="0" smtClean="0">
                          <a:effectLst/>
                        </a:rPr>
                        <a:t> </a:t>
                      </a:r>
                      <a:endParaRPr lang="en-GB" sz="1500" noProof="0">
                        <a:effectLst/>
                        <a:latin typeface="Calibri"/>
                        <a:ea typeface="Calibri"/>
                        <a:cs typeface="Times New Roman"/>
                      </a:endParaRPr>
                    </a:p>
                  </a:txBody>
                  <a:tcPr marL="68580" marR="68580" marT="0" marB="0"/>
                </a:tc>
                <a:tc>
                  <a:txBody>
                    <a:bodyPr/>
                    <a:lstStyle/>
                    <a:p>
                      <a:pPr>
                        <a:lnSpc>
                          <a:spcPct val="115000"/>
                        </a:lnSpc>
                        <a:spcAft>
                          <a:spcPts val="0"/>
                        </a:spcAft>
                      </a:pPr>
                      <a:r>
                        <a:rPr lang="en-GB" sz="1500" kern="1200" noProof="0" dirty="0" smtClean="0">
                          <a:effectLst/>
                        </a:rPr>
                        <a:t>3</a:t>
                      </a:r>
                      <a:r>
                        <a:rPr lang="pl-PL" sz="1500" kern="1200" noProof="0" dirty="0" smtClean="0">
                          <a:effectLst/>
                        </a:rPr>
                        <a:t>.</a:t>
                      </a:r>
                      <a:r>
                        <a:rPr lang="en-GB" sz="1500" kern="1200" noProof="0" dirty="0" smtClean="0">
                          <a:effectLst/>
                        </a:rPr>
                        <a:t>8% accommodation with breakfast</a:t>
                      </a:r>
                    </a:p>
                    <a:p>
                      <a:pPr>
                        <a:lnSpc>
                          <a:spcPct val="115000"/>
                        </a:lnSpc>
                        <a:spcAft>
                          <a:spcPts val="0"/>
                        </a:spcAft>
                      </a:pPr>
                      <a:r>
                        <a:rPr lang="en-GB" sz="1500" kern="1200" baseline="0" noProof="0" dirty="0" smtClean="0">
                          <a:effectLst/>
                        </a:rPr>
                        <a:t>letting of holiday homes</a:t>
                      </a:r>
                      <a:endParaRPr lang="en-GB" sz="1500" kern="1200" noProof="0" dirty="0" smtClean="0">
                        <a:effectLst/>
                      </a:endParaRPr>
                    </a:p>
                  </a:txBody>
                  <a:tcPr marL="68580" marR="68580" marT="0" marB="0"/>
                </a:tc>
              </a:tr>
              <a:tr h="311661">
                <a:tc>
                  <a:txBody>
                    <a:bodyPr/>
                    <a:lstStyle/>
                    <a:p>
                      <a:pPr>
                        <a:lnSpc>
                          <a:spcPct val="115000"/>
                        </a:lnSpc>
                        <a:spcAft>
                          <a:spcPts val="0"/>
                        </a:spcAft>
                      </a:pPr>
                      <a:r>
                        <a:rPr lang="en-GB" sz="1800" kern="1200" baseline="0" noProof="0" smtClean="0">
                          <a:effectLst/>
                        </a:rPr>
                        <a:t> Zero rate</a:t>
                      </a:r>
                      <a:endParaRPr lang="en-GB" sz="18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500" kern="1200" noProof="0" smtClean="0">
                          <a:effectLst/>
                          <a:latin typeface="Calibri"/>
                          <a:ea typeface="Calibri"/>
                          <a:cs typeface="Times New Roman"/>
                        </a:rPr>
                        <a:t>yes</a:t>
                      </a:r>
                      <a:endParaRPr lang="en-GB" sz="15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500" noProof="0" smtClean="0">
                          <a:effectLst/>
                        </a:rPr>
                        <a:t>yes</a:t>
                      </a:r>
                      <a:endParaRPr lang="en-GB" sz="15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500" kern="1200" noProof="0" dirty="0" smtClean="0">
                          <a:effectLst/>
                          <a:latin typeface="Calibri"/>
                          <a:ea typeface="Calibri"/>
                          <a:cs typeface="Times New Roman"/>
                        </a:rPr>
                        <a:t>yes</a:t>
                      </a:r>
                      <a:endParaRPr lang="en-GB" sz="1500" noProof="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142525413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p:spPr>
        <p:txBody>
          <a:bodyPr>
            <a:normAutofit/>
          </a:bodyPr>
          <a:lstStyle/>
          <a:p>
            <a:r>
              <a:rPr lang="en-GB" sz="2800" b="1" dirty="0" smtClean="0">
                <a:solidFill>
                  <a:schemeClr val="bg1"/>
                </a:solidFill>
              </a:rPr>
              <a:t>Excise duty</a:t>
            </a:r>
            <a:endParaRPr lang="en-GB" sz="2800" dirty="0">
              <a:solidFill>
                <a:schemeClr val="bg1"/>
              </a:solidFill>
            </a:endParaRPr>
          </a:p>
        </p:txBody>
      </p:sp>
      <p:sp>
        <p:nvSpPr>
          <p:cNvPr id="8" name="Symbol zastępczy zawartości 7"/>
          <p:cNvSpPr>
            <a:spLocks noGrp="1"/>
          </p:cNvSpPr>
          <p:nvPr>
            <p:ph idx="1"/>
          </p:nvPr>
        </p:nvSpPr>
        <p:spPr>
          <a:xfrm>
            <a:off x="457200" y="1412776"/>
            <a:ext cx="8229600" cy="4713387"/>
          </a:xfrm>
        </p:spPr>
        <p:txBody>
          <a:bodyPr>
            <a:normAutofit lnSpcReduction="10000"/>
          </a:bodyPr>
          <a:lstStyle/>
          <a:p>
            <a:pPr marL="534988" indent="-173038">
              <a:spcBef>
                <a:spcPts val="480"/>
              </a:spcBef>
              <a:buNone/>
            </a:pPr>
            <a:r>
              <a:rPr lang="en-GB" sz="2200" dirty="0" smtClean="0">
                <a:solidFill>
                  <a:schemeClr val="tx1">
                    <a:lumMod val="65000"/>
                    <a:lumOff val="35000"/>
                  </a:schemeClr>
                </a:solidFill>
              </a:rPr>
              <a:t>• with respect to the excise duties in </a:t>
            </a:r>
            <a:r>
              <a:rPr lang="en-GB" sz="2200" b="1" dirty="0" smtClean="0">
                <a:solidFill>
                  <a:schemeClr val="tx1">
                    <a:lumMod val="65000"/>
                    <a:lumOff val="35000"/>
                  </a:schemeClr>
                </a:solidFill>
              </a:rPr>
              <a:t>the EU </a:t>
            </a:r>
            <a:r>
              <a:rPr lang="en-GB" sz="2200" dirty="0" smtClean="0">
                <a:solidFill>
                  <a:schemeClr val="tx1">
                    <a:lumMod val="65000"/>
                    <a:lumOff val="35000"/>
                  </a:schemeClr>
                </a:solidFill>
              </a:rPr>
              <a:t>the following shall apply:</a:t>
            </a:r>
          </a:p>
          <a:p>
            <a:pPr marL="715963" indent="-173038">
              <a:spcBef>
                <a:spcPts val="480"/>
              </a:spcBef>
              <a:buFontTx/>
              <a:buChar char="-"/>
            </a:pPr>
            <a:r>
              <a:rPr lang="pl-PL" sz="2200" dirty="0">
                <a:solidFill>
                  <a:schemeClr val="tx1">
                    <a:lumMod val="65000"/>
                    <a:lumOff val="35000"/>
                  </a:schemeClr>
                </a:solidFill>
              </a:rPr>
              <a:t>t</a:t>
            </a:r>
            <a:r>
              <a:rPr lang="en-GB" sz="2200" dirty="0" smtClean="0">
                <a:solidFill>
                  <a:schemeClr val="tx1">
                    <a:lumMod val="65000"/>
                    <a:lumOff val="35000"/>
                  </a:schemeClr>
                </a:solidFill>
              </a:rPr>
              <a:t>he excise duties on mineral oils, alcohol and alcoholic beverages as well as tobacco products are usually uniformly regulated</a:t>
            </a:r>
          </a:p>
          <a:p>
            <a:pPr marL="715963" indent="-173038">
              <a:spcBef>
                <a:spcPts val="480"/>
              </a:spcBef>
              <a:buFontTx/>
              <a:buChar char="-"/>
            </a:pPr>
            <a:r>
              <a:rPr lang="pl-PL" sz="2200" dirty="0">
                <a:solidFill>
                  <a:schemeClr val="tx1">
                    <a:lumMod val="65000"/>
                    <a:lumOff val="35000"/>
                  </a:schemeClr>
                </a:solidFill>
              </a:rPr>
              <a:t>t</a:t>
            </a:r>
            <a:r>
              <a:rPr lang="en-GB" sz="2200" dirty="0" smtClean="0">
                <a:solidFill>
                  <a:schemeClr val="tx1">
                    <a:lumMod val="65000"/>
                    <a:lumOff val="35000"/>
                  </a:schemeClr>
                </a:solidFill>
              </a:rPr>
              <a:t>he intra-community excise duty systems are regulated in the Directive of 01.04.2010 concerning the general arrangements for excise duty (system directive 2008/118/EC). In addition to that there are also structural directives (that determine the goods being subject to excise duty, tax exemptions and reductions) and directives concerning tax rates (that determine the minimal tax rates) for all three types of goods.</a:t>
            </a:r>
          </a:p>
          <a:p>
            <a:pPr marL="534988" indent="-173038">
              <a:spcBef>
                <a:spcPts val="480"/>
              </a:spcBef>
              <a:buNone/>
            </a:pPr>
            <a:r>
              <a:rPr lang="en-GB" sz="2200" dirty="0" smtClean="0">
                <a:solidFill>
                  <a:schemeClr val="tx1">
                    <a:lumMod val="65000"/>
                    <a:lumOff val="35000"/>
                  </a:schemeClr>
                </a:solidFill>
              </a:rPr>
              <a:t>• </a:t>
            </a:r>
            <a:r>
              <a:rPr lang="en-GB" sz="2200" b="1" dirty="0" smtClean="0">
                <a:solidFill>
                  <a:schemeClr val="tx1">
                    <a:lumMod val="65000"/>
                    <a:lumOff val="35000"/>
                  </a:schemeClr>
                </a:solidFill>
              </a:rPr>
              <a:t>Switzerland</a:t>
            </a:r>
            <a:r>
              <a:rPr lang="en-GB" sz="2200" dirty="0" smtClean="0">
                <a:solidFill>
                  <a:schemeClr val="tx1">
                    <a:lumMod val="65000"/>
                    <a:lumOff val="35000"/>
                  </a:schemeClr>
                </a:solidFill>
              </a:rPr>
              <a:t>: the excise duties of the federal government include tobacco tax, beer tax, mineral oil tax, motor vehicle tax as well as alcohol tax</a:t>
            </a:r>
          </a:p>
          <a:p>
            <a:pPr marL="0" indent="0" algn="ctr">
              <a:buNone/>
            </a:pPr>
            <a:endParaRPr lang="en-GB" dirty="0"/>
          </a:p>
        </p:txBody>
      </p:sp>
    </p:spTree>
    <p:extLst>
      <p:ext uri="{BB962C8B-B14F-4D97-AF65-F5344CB8AC3E}">
        <p14:creationId xmlns:p14="http://schemas.microsoft.com/office/powerpoint/2010/main" xmlns="" val="415467578"/>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p:spPr>
        <p:txBody>
          <a:bodyPr>
            <a:normAutofit/>
          </a:bodyPr>
          <a:lstStyle/>
          <a:p>
            <a:r>
              <a:rPr lang="en-GB" sz="2800" b="1" dirty="0" smtClean="0">
                <a:solidFill>
                  <a:schemeClr val="bg1"/>
                </a:solidFill>
              </a:rPr>
              <a:t>Excise duty in Poland</a:t>
            </a:r>
            <a:endParaRPr lang="en-GB" sz="2800" dirty="0">
              <a:solidFill>
                <a:schemeClr val="bg1"/>
              </a:solidFill>
            </a:endParaRPr>
          </a:p>
        </p:txBody>
      </p:sp>
      <p:sp>
        <p:nvSpPr>
          <p:cNvPr id="8" name="Symbol zastępczy zawartości 7"/>
          <p:cNvSpPr>
            <a:spLocks noGrp="1"/>
          </p:cNvSpPr>
          <p:nvPr>
            <p:ph idx="1"/>
          </p:nvPr>
        </p:nvSpPr>
        <p:spPr>
          <a:xfrm>
            <a:off x="457200" y="1340768"/>
            <a:ext cx="8229600" cy="5040560"/>
          </a:xfrm>
        </p:spPr>
        <p:txBody>
          <a:bodyPr>
            <a:normAutofit/>
          </a:bodyPr>
          <a:lstStyle/>
          <a:p>
            <a:pPr marL="534988" indent="-173038">
              <a:lnSpc>
                <a:spcPct val="110000"/>
              </a:lnSpc>
              <a:spcBef>
                <a:spcPts val="480"/>
              </a:spcBef>
              <a:buNone/>
              <a:defRPr/>
            </a:pPr>
            <a:r>
              <a:rPr lang="en-GB" sz="2000" dirty="0" smtClean="0">
                <a:solidFill>
                  <a:schemeClr val="tx1">
                    <a:lumMod val="65000"/>
                    <a:lumOff val="35000"/>
                  </a:schemeClr>
                </a:solidFill>
              </a:rPr>
              <a:t>• Polish: </a:t>
            </a:r>
            <a:r>
              <a:rPr lang="en-GB" sz="2000" dirty="0" err="1" smtClean="0">
                <a:solidFill>
                  <a:schemeClr val="tx1">
                    <a:lumMod val="65000"/>
                    <a:lumOff val="35000"/>
                  </a:schemeClr>
                </a:solidFill>
              </a:rPr>
              <a:t>podatek</a:t>
            </a:r>
            <a:r>
              <a:rPr lang="en-GB" sz="2000" dirty="0" smtClean="0">
                <a:solidFill>
                  <a:schemeClr val="tx1">
                    <a:lumMod val="65000"/>
                    <a:lumOff val="35000"/>
                  </a:schemeClr>
                </a:solidFill>
              </a:rPr>
              <a:t> </a:t>
            </a:r>
            <a:r>
              <a:rPr lang="en-GB" sz="2000" dirty="0" err="1" smtClean="0">
                <a:solidFill>
                  <a:schemeClr val="tx1">
                    <a:lumMod val="65000"/>
                    <a:lumOff val="35000"/>
                  </a:schemeClr>
                </a:solidFill>
              </a:rPr>
              <a:t>akcyzowy</a:t>
            </a:r>
            <a:endParaRPr lang="en-GB" sz="2000" dirty="0" smtClean="0">
              <a:solidFill>
                <a:schemeClr val="tx1">
                  <a:lumMod val="65000"/>
                  <a:lumOff val="35000"/>
                </a:schemeClr>
              </a:solidFill>
            </a:endParaRPr>
          </a:p>
          <a:p>
            <a:pPr marL="534988" indent="-173038">
              <a:lnSpc>
                <a:spcPct val="110000"/>
              </a:lnSpc>
              <a:spcBef>
                <a:spcPts val="480"/>
              </a:spcBef>
              <a:buNone/>
              <a:defRPr/>
            </a:pPr>
            <a:r>
              <a:rPr lang="en-GB" sz="2000" dirty="0" smtClean="0">
                <a:solidFill>
                  <a:schemeClr val="tx1">
                    <a:lumMod val="65000"/>
                    <a:lumOff val="35000"/>
                  </a:schemeClr>
                </a:solidFill>
              </a:rPr>
              <a:t>• goods burdened with excise duty (section 1 of the Law of Excise Duty)</a:t>
            </a:r>
          </a:p>
          <a:p>
            <a:pPr marL="715963" indent="-173038">
              <a:lnSpc>
                <a:spcPct val="110000"/>
              </a:lnSpc>
              <a:spcBef>
                <a:spcPts val="480"/>
              </a:spcBef>
              <a:buFontTx/>
              <a:buChar char="-"/>
              <a:defRPr/>
            </a:pPr>
            <a:r>
              <a:rPr lang="en-GB" sz="2000" dirty="0" smtClean="0">
                <a:solidFill>
                  <a:schemeClr val="tx1">
                    <a:lumMod val="65000"/>
                    <a:lumOff val="35000"/>
                  </a:schemeClr>
                </a:solidFill>
              </a:rPr>
              <a:t>Energy goods (e.g. fuel 1565.00 PLN/1000 litre)</a:t>
            </a:r>
          </a:p>
          <a:p>
            <a:pPr marL="715963" indent="-173038">
              <a:lnSpc>
                <a:spcPct val="110000"/>
              </a:lnSpc>
              <a:spcBef>
                <a:spcPts val="480"/>
              </a:spcBef>
              <a:buFontTx/>
              <a:buChar char="-"/>
              <a:defRPr/>
            </a:pPr>
            <a:r>
              <a:rPr lang="en-GB" sz="2000" dirty="0" smtClean="0">
                <a:solidFill>
                  <a:schemeClr val="tx1">
                    <a:lumMod val="65000"/>
                    <a:lumOff val="35000"/>
                  </a:schemeClr>
                </a:solidFill>
              </a:rPr>
              <a:t>Electrical energy (20.00 PLN/1 </a:t>
            </a:r>
            <a:r>
              <a:rPr lang="en-GB" sz="2000" dirty="0" err="1" smtClean="0">
                <a:solidFill>
                  <a:schemeClr val="tx1">
                    <a:lumMod val="65000"/>
                    <a:lumOff val="35000"/>
                  </a:schemeClr>
                </a:solidFill>
              </a:rPr>
              <a:t>MWh</a:t>
            </a:r>
            <a:r>
              <a:rPr lang="en-GB" sz="2000" dirty="0" smtClean="0">
                <a:solidFill>
                  <a:schemeClr val="tx1">
                    <a:lumMod val="65000"/>
                    <a:lumOff val="35000"/>
                  </a:schemeClr>
                </a:solidFill>
              </a:rPr>
              <a:t>)</a:t>
            </a:r>
          </a:p>
          <a:p>
            <a:pPr marL="715963" indent="-173038">
              <a:lnSpc>
                <a:spcPct val="110000"/>
              </a:lnSpc>
              <a:spcBef>
                <a:spcPts val="480"/>
              </a:spcBef>
              <a:buFontTx/>
              <a:buChar char="-"/>
              <a:defRPr/>
            </a:pPr>
            <a:r>
              <a:rPr lang="en-GB" sz="2000" dirty="0" smtClean="0">
                <a:solidFill>
                  <a:schemeClr val="tx1">
                    <a:lumMod val="65000"/>
                    <a:lumOff val="35000"/>
                  </a:schemeClr>
                </a:solidFill>
              </a:rPr>
              <a:t>Alcoholic beverages (e.g. beer 7.79 PLN/1 hectolitre per Plato grade; wine 158.00 PLN/1 hectolitre)</a:t>
            </a:r>
          </a:p>
          <a:p>
            <a:pPr marL="715963" indent="-173038">
              <a:lnSpc>
                <a:spcPct val="110000"/>
              </a:lnSpc>
              <a:spcBef>
                <a:spcPts val="480"/>
              </a:spcBef>
              <a:buFontTx/>
              <a:buChar char="-"/>
              <a:defRPr/>
            </a:pPr>
            <a:r>
              <a:rPr lang="en-GB" sz="2000" dirty="0" smtClean="0">
                <a:solidFill>
                  <a:schemeClr val="tx1">
                    <a:lumMod val="65000"/>
                    <a:lumOff val="35000"/>
                  </a:schemeClr>
                </a:solidFill>
              </a:rPr>
              <a:t>Tobacco products (e.g. cigarettes 158.36 PLN/1000 items and 31.41% of the maximum selling price)</a:t>
            </a:r>
          </a:p>
          <a:p>
            <a:pPr marL="715963" indent="-173038">
              <a:lnSpc>
                <a:spcPct val="110000"/>
              </a:lnSpc>
              <a:spcBef>
                <a:spcPts val="480"/>
              </a:spcBef>
              <a:buFontTx/>
              <a:buChar char="-"/>
              <a:defRPr/>
            </a:pPr>
            <a:r>
              <a:rPr lang="en-GB" sz="2000" dirty="0" smtClean="0">
                <a:solidFill>
                  <a:schemeClr val="tx1">
                    <a:lumMod val="65000"/>
                    <a:lumOff val="35000"/>
                  </a:schemeClr>
                </a:solidFill>
              </a:rPr>
              <a:t>Passenger cars (3.1% up to cubic capacity of 2000 cm3, 18.6% when cubic capacity is greater than 2000 cm3)</a:t>
            </a:r>
          </a:p>
          <a:p>
            <a:pPr marL="534988" indent="-173038">
              <a:lnSpc>
                <a:spcPct val="110000"/>
              </a:lnSpc>
              <a:spcBef>
                <a:spcPts val="480"/>
              </a:spcBef>
              <a:buNone/>
              <a:defRPr/>
            </a:pPr>
            <a:r>
              <a:rPr lang="en-GB" sz="2000" dirty="0" smtClean="0">
                <a:solidFill>
                  <a:schemeClr val="tx1">
                    <a:lumMod val="65000"/>
                    <a:lumOff val="35000"/>
                  </a:schemeClr>
                </a:solidFill>
              </a:rPr>
              <a:t>• entrepreneurs conducting an economic activity in the area of goods burdened with excise duty are obliged to register at the competent customs office before starting the first taxable activity</a:t>
            </a:r>
          </a:p>
          <a:p>
            <a:pPr marL="0" indent="0" algn="ctr">
              <a:buNone/>
            </a:pPr>
            <a:endParaRPr lang="en-GB" sz="2000" dirty="0"/>
          </a:p>
        </p:txBody>
      </p:sp>
    </p:spTree>
    <p:extLst>
      <p:ext uri="{BB962C8B-B14F-4D97-AF65-F5344CB8AC3E}">
        <p14:creationId xmlns:p14="http://schemas.microsoft.com/office/powerpoint/2010/main" xmlns="" val="36310549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179512" y="188640"/>
            <a:ext cx="8856984" cy="936104"/>
          </a:xfrm>
        </p:spPr>
        <p:txBody>
          <a:bodyPr>
            <a:noAutofit/>
          </a:bodyPr>
          <a:lstStyle/>
          <a:p>
            <a:r>
              <a:rPr lang="en-GB" sz="2800" b="1" dirty="0" smtClean="0">
                <a:solidFill>
                  <a:schemeClr val="bg1"/>
                </a:solidFill>
              </a:rPr>
              <a:t>Church tax</a:t>
            </a:r>
            <a:br>
              <a:rPr lang="en-GB" sz="2800" b="1" dirty="0" smtClean="0">
                <a:solidFill>
                  <a:schemeClr val="bg1"/>
                </a:solidFill>
              </a:rPr>
            </a:br>
            <a:r>
              <a:rPr lang="en-GB" sz="2800" b="1" dirty="0" smtClean="0">
                <a:solidFill>
                  <a:schemeClr val="bg1"/>
                </a:solidFill>
              </a:rPr>
              <a:t>in Germany, Austria and Switzerland</a:t>
            </a:r>
            <a:endParaRPr lang="en-GB" sz="2800" b="1" dirty="0">
              <a:solidFill>
                <a:schemeClr val="bg1"/>
              </a:solidFill>
            </a:endParaRPr>
          </a:p>
        </p:txBody>
      </p:sp>
      <p:sp>
        <p:nvSpPr>
          <p:cNvPr id="8" name="Symbol zastępczy zawartości 7"/>
          <p:cNvSpPr>
            <a:spLocks noGrp="1"/>
          </p:cNvSpPr>
          <p:nvPr>
            <p:ph idx="1"/>
          </p:nvPr>
        </p:nvSpPr>
        <p:spPr>
          <a:xfrm>
            <a:off x="457200" y="1412776"/>
            <a:ext cx="8229600" cy="4824536"/>
          </a:xfrm>
        </p:spPr>
        <p:txBody>
          <a:bodyPr>
            <a:normAutofit fontScale="92500" lnSpcReduction="20000"/>
          </a:bodyPr>
          <a:lstStyle/>
          <a:p>
            <a:pPr marL="536400" lvl="0" indent="-179388">
              <a:lnSpc>
                <a:spcPct val="110000"/>
              </a:lnSpc>
              <a:spcBef>
                <a:spcPts val="480"/>
              </a:spcBef>
              <a:buNone/>
            </a:pPr>
            <a:r>
              <a:rPr lang="en-GB" sz="2200" dirty="0">
                <a:solidFill>
                  <a:schemeClr val="tx1">
                    <a:lumMod val="65000"/>
                    <a:lumOff val="35000"/>
                  </a:schemeClr>
                </a:solidFill>
              </a:rPr>
              <a:t>•</a:t>
            </a:r>
            <a:r>
              <a:rPr lang="en-GB" sz="2200" dirty="0" smtClean="0">
                <a:solidFill>
                  <a:schemeClr val="tx1">
                    <a:lumMod val="65000"/>
                    <a:lumOff val="35000"/>
                  </a:schemeClr>
                </a:solidFill>
              </a:rPr>
              <a:t> is imposed on persons who have declared their religious faith</a:t>
            </a:r>
          </a:p>
          <a:p>
            <a:pPr marL="536400" lvl="0" indent="-179388">
              <a:lnSpc>
                <a:spcPct val="110000"/>
              </a:lnSpc>
              <a:spcBef>
                <a:spcPts val="480"/>
              </a:spcBef>
              <a:buNone/>
            </a:pPr>
            <a:r>
              <a:rPr lang="en-GB" sz="2200" dirty="0" smtClean="0">
                <a:solidFill>
                  <a:schemeClr val="tx1">
                    <a:lumMod val="50000"/>
                    <a:lumOff val="50000"/>
                  </a:schemeClr>
                </a:solidFill>
              </a:rPr>
              <a:t>• </a:t>
            </a:r>
            <a:r>
              <a:rPr lang="en-GB" sz="2200" dirty="0" smtClean="0">
                <a:solidFill>
                  <a:schemeClr val="tx1">
                    <a:lumMod val="65000"/>
                    <a:lumOff val="35000"/>
                  </a:schemeClr>
                </a:solidFill>
              </a:rPr>
              <a:t>in </a:t>
            </a:r>
            <a:r>
              <a:rPr lang="en-GB" sz="2200" b="1" dirty="0" smtClean="0">
                <a:solidFill>
                  <a:schemeClr val="tx1">
                    <a:lumMod val="65000"/>
                    <a:lumOff val="35000"/>
                  </a:schemeClr>
                </a:solidFill>
              </a:rPr>
              <a:t>Germany </a:t>
            </a:r>
            <a:r>
              <a:rPr lang="en-GB" sz="2200" dirty="0" smtClean="0">
                <a:solidFill>
                  <a:schemeClr val="tx1">
                    <a:lumMod val="65000"/>
                    <a:lumOff val="35000"/>
                  </a:schemeClr>
                </a:solidFill>
              </a:rPr>
              <a:t>the amount of tax may vary from one federal state to another and makes 8% (e.g. in Bavaria and Baden-Württemberg) up to 9% (other federal states); the tax is calculated proportionally to the wage tax.</a:t>
            </a:r>
          </a:p>
          <a:p>
            <a:pPr marL="536400" lvl="0" indent="-179388">
              <a:lnSpc>
                <a:spcPct val="110000"/>
              </a:lnSpc>
              <a:spcBef>
                <a:spcPts val="480"/>
              </a:spcBef>
              <a:buNone/>
            </a:pPr>
            <a:r>
              <a:rPr lang="en-GB" sz="2200" dirty="0" smtClean="0">
                <a:solidFill>
                  <a:schemeClr val="tx1">
                    <a:lumMod val="50000"/>
                    <a:lumOff val="50000"/>
                  </a:schemeClr>
                </a:solidFill>
              </a:rPr>
              <a:t>• </a:t>
            </a:r>
            <a:r>
              <a:rPr lang="en-GB" sz="2200" dirty="0" smtClean="0">
                <a:solidFill>
                  <a:schemeClr val="tx1">
                    <a:lumMod val="65000"/>
                    <a:lumOff val="35000"/>
                  </a:schemeClr>
                </a:solidFill>
              </a:rPr>
              <a:t>in </a:t>
            </a:r>
            <a:r>
              <a:rPr lang="en-GB" sz="2200" b="1" dirty="0" smtClean="0">
                <a:solidFill>
                  <a:schemeClr val="tx1">
                    <a:lumMod val="65000"/>
                    <a:lumOff val="35000"/>
                  </a:schemeClr>
                </a:solidFill>
              </a:rPr>
              <a:t>Austria </a:t>
            </a:r>
            <a:r>
              <a:rPr lang="en-GB" sz="2200" dirty="0" smtClean="0">
                <a:solidFill>
                  <a:schemeClr val="tx1">
                    <a:lumMod val="65000"/>
                    <a:lumOff val="35000"/>
                  </a:schemeClr>
                </a:solidFill>
              </a:rPr>
              <a:t>the tax makes 1% and is calculated annually in accordance with the amount of the revenues generated annually by the taxpayer</a:t>
            </a:r>
          </a:p>
          <a:p>
            <a:pPr marL="536400" lvl="0" indent="-179388">
              <a:lnSpc>
                <a:spcPct val="110000"/>
              </a:lnSpc>
              <a:spcBef>
                <a:spcPts val="480"/>
              </a:spcBef>
              <a:buNone/>
            </a:pPr>
            <a:r>
              <a:rPr lang="en-GB" sz="2200" dirty="0" smtClean="0">
                <a:solidFill>
                  <a:schemeClr val="tx1">
                    <a:lumMod val="50000"/>
                    <a:lumOff val="50000"/>
                  </a:schemeClr>
                </a:solidFill>
              </a:rPr>
              <a:t>• </a:t>
            </a:r>
            <a:r>
              <a:rPr lang="en-GB" sz="2200" dirty="0" smtClean="0">
                <a:solidFill>
                  <a:schemeClr val="tx1">
                    <a:lumMod val="65000"/>
                    <a:lumOff val="35000"/>
                  </a:schemeClr>
                </a:solidFill>
              </a:rPr>
              <a:t>in </a:t>
            </a:r>
            <a:r>
              <a:rPr lang="en-GB" sz="2200" b="1" dirty="0" smtClean="0">
                <a:solidFill>
                  <a:schemeClr val="tx1">
                    <a:lumMod val="65000"/>
                    <a:lumOff val="35000"/>
                  </a:schemeClr>
                </a:solidFill>
              </a:rPr>
              <a:t>Switzerland</a:t>
            </a:r>
            <a:r>
              <a:rPr lang="en-GB" sz="2200" dirty="0" smtClean="0">
                <a:solidFill>
                  <a:schemeClr val="tx1">
                    <a:lumMod val="65000"/>
                    <a:lumOff val="35000"/>
                  </a:schemeClr>
                </a:solidFill>
              </a:rPr>
              <a:t> the parishes of three regional churches impose the church tax in almost every canton; the tax is imposed on the members of the church and most often also on legal persons obliged to pay taxes in a canton; </a:t>
            </a:r>
          </a:p>
          <a:p>
            <a:pPr marL="715963" lvl="0" indent="-179388">
              <a:lnSpc>
                <a:spcPct val="110000"/>
              </a:lnSpc>
              <a:spcBef>
                <a:spcPts val="480"/>
              </a:spcBef>
              <a:buNone/>
            </a:pPr>
            <a:r>
              <a:rPr lang="en-GB" sz="2200" dirty="0" smtClean="0">
                <a:solidFill>
                  <a:schemeClr val="tx1">
                    <a:lumMod val="65000"/>
                    <a:lumOff val="35000"/>
                  </a:schemeClr>
                </a:solidFill>
              </a:rPr>
              <a:t>- the amount of the tax varies from one federal state to another: in % of simple (cantonal) tax or as an annual multiplication of the simple (cantonal) tax or in % of the (owed) amount of the cantonal tax or in % of the (owed) amount of the municipal tax</a:t>
            </a:r>
          </a:p>
          <a:p>
            <a:pPr marL="536400" indent="-179388">
              <a:lnSpc>
                <a:spcPct val="110000"/>
              </a:lnSpc>
              <a:spcBef>
                <a:spcPts val="480"/>
              </a:spcBef>
              <a:buNone/>
            </a:pPr>
            <a:r>
              <a:rPr lang="en-GB" sz="2200" dirty="0" smtClean="0">
                <a:solidFill>
                  <a:schemeClr val="tx1">
                    <a:lumMod val="65000"/>
                    <a:lumOff val="35000"/>
                  </a:schemeClr>
                </a:solidFill>
              </a:rPr>
              <a:t>• </a:t>
            </a:r>
            <a:r>
              <a:rPr lang="en-GB" sz="2200" b="1" dirty="0" smtClean="0">
                <a:solidFill>
                  <a:schemeClr val="tx1">
                    <a:lumMod val="65000"/>
                    <a:lumOff val="35000"/>
                  </a:schemeClr>
                </a:solidFill>
              </a:rPr>
              <a:t>in Poland there is no church tax </a:t>
            </a:r>
          </a:p>
          <a:p>
            <a:pPr marL="358775" lvl="0" indent="0">
              <a:lnSpc>
                <a:spcPct val="110000"/>
              </a:lnSpc>
              <a:spcBef>
                <a:spcPts val="0"/>
              </a:spcBef>
              <a:buNone/>
            </a:pPr>
            <a:endParaRPr lang="en-GB" sz="2000" dirty="0"/>
          </a:p>
        </p:txBody>
      </p:sp>
    </p:spTree>
    <p:extLst>
      <p:ext uri="{BB962C8B-B14F-4D97-AF65-F5344CB8AC3E}">
        <p14:creationId xmlns:p14="http://schemas.microsoft.com/office/powerpoint/2010/main" xmlns="" val="36310549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p:spPr>
        <p:txBody>
          <a:bodyPr>
            <a:normAutofit/>
          </a:bodyPr>
          <a:lstStyle/>
          <a:p>
            <a:r>
              <a:rPr lang="en-GB" sz="2800" b="1" dirty="0" smtClean="0">
                <a:solidFill>
                  <a:schemeClr val="bg1"/>
                </a:solidFill>
              </a:rPr>
              <a:t>Trade tax in Germany</a:t>
            </a:r>
            <a:endParaRPr lang="en-GB" sz="2800" b="1" dirty="0">
              <a:solidFill>
                <a:schemeClr val="bg1"/>
              </a:solidFill>
            </a:endParaRPr>
          </a:p>
        </p:txBody>
      </p:sp>
      <p:sp>
        <p:nvSpPr>
          <p:cNvPr id="8" name="Symbol zastępczy zawartości 7"/>
          <p:cNvSpPr>
            <a:spLocks noGrp="1"/>
          </p:cNvSpPr>
          <p:nvPr>
            <p:ph idx="1"/>
          </p:nvPr>
        </p:nvSpPr>
        <p:spPr>
          <a:xfrm>
            <a:off x="457200" y="1340768"/>
            <a:ext cx="8291264" cy="5012396"/>
          </a:xfrm>
        </p:spPr>
        <p:txBody>
          <a:bodyPr>
            <a:normAutofit fontScale="85000" lnSpcReduction="20000"/>
          </a:bodyPr>
          <a:lstStyle/>
          <a:p>
            <a:pPr marL="542925" indent="-187325">
              <a:lnSpc>
                <a:spcPct val="120000"/>
              </a:lnSpc>
              <a:spcBef>
                <a:spcPts val="480"/>
              </a:spcBef>
              <a:buNone/>
            </a:pPr>
            <a:r>
              <a:rPr lang="en-GB" sz="2400" dirty="0" smtClean="0">
                <a:solidFill>
                  <a:schemeClr val="tx1">
                    <a:lumMod val="65000"/>
                    <a:lumOff val="35000"/>
                  </a:schemeClr>
                </a:solidFill>
              </a:rPr>
              <a:t>•</a:t>
            </a:r>
            <a:r>
              <a:rPr lang="pl-PL" sz="2400" dirty="0" smtClean="0">
                <a:solidFill>
                  <a:schemeClr val="tx1">
                    <a:lumMod val="65000"/>
                    <a:lumOff val="35000"/>
                  </a:schemeClr>
                </a:solidFill>
              </a:rPr>
              <a:t> </a:t>
            </a:r>
            <a:r>
              <a:rPr lang="en-GB" sz="2400" dirty="0" smtClean="0">
                <a:solidFill>
                  <a:schemeClr val="tx1">
                    <a:lumMod val="65000"/>
                    <a:lumOff val="35000"/>
                  </a:schemeClr>
                </a:solidFill>
              </a:rPr>
              <a:t>It is of great importance, because it significantly supports the financing of municipalities, it constitutes the most important source of revenues</a:t>
            </a:r>
          </a:p>
          <a:p>
            <a:pPr marL="542925" indent="-187325">
              <a:lnSpc>
                <a:spcPct val="120000"/>
              </a:lnSpc>
              <a:spcBef>
                <a:spcPts val="480"/>
              </a:spcBef>
              <a:buNone/>
            </a:pPr>
            <a:r>
              <a:rPr lang="en-GB" sz="2400" dirty="0" smtClean="0">
                <a:solidFill>
                  <a:schemeClr val="tx1">
                    <a:lumMod val="65000"/>
                    <a:lumOff val="35000"/>
                  </a:schemeClr>
                </a:solidFill>
              </a:rPr>
              <a:t>•</a:t>
            </a:r>
            <a:r>
              <a:rPr lang="pl-PL" sz="2400" dirty="0" smtClean="0">
                <a:solidFill>
                  <a:schemeClr val="tx1">
                    <a:lumMod val="65000"/>
                    <a:lumOff val="35000"/>
                  </a:schemeClr>
                </a:solidFill>
              </a:rPr>
              <a:t> </a:t>
            </a:r>
            <a:r>
              <a:rPr lang="en-GB" sz="2400" dirty="0" smtClean="0">
                <a:solidFill>
                  <a:schemeClr val="tx1">
                    <a:lumMod val="65000"/>
                    <a:lumOff val="35000"/>
                  </a:schemeClr>
                </a:solidFill>
              </a:rPr>
              <a:t>Is imposed as a trade income tax on the objective earning capacity of a business enterprise</a:t>
            </a:r>
          </a:p>
          <a:p>
            <a:pPr marL="542925" lvl="0" indent="-187325">
              <a:lnSpc>
                <a:spcPct val="120000"/>
              </a:lnSpc>
              <a:spcBef>
                <a:spcPts val="480"/>
              </a:spcBef>
              <a:buNone/>
            </a:pPr>
            <a:r>
              <a:rPr lang="en-GB" sz="2400" dirty="0" smtClean="0">
                <a:solidFill>
                  <a:schemeClr val="tx1">
                    <a:lumMod val="65000"/>
                    <a:lumOff val="35000"/>
                  </a:schemeClr>
                </a:solidFill>
              </a:rPr>
              <a:t>•</a:t>
            </a:r>
            <a:r>
              <a:rPr lang="pl-PL" sz="2400" dirty="0" smtClean="0">
                <a:solidFill>
                  <a:schemeClr val="tx1">
                    <a:lumMod val="65000"/>
                    <a:lumOff val="35000"/>
                  </a:schemeClr>
                </a:solidFill>
              </a:rPr>
              <a:t> </a:t>
            </a:r>
            <a:r>
              <a:rPr lang="en-GB" sz="2400" dirty="0" smtClean="0">
                <a:solidFill>
                  <a:schemeClr val="tx1">
                    <a:lumMod val="65000"/>
                    <a:lumOff val="35000"/>
                  </a:schemeClr>
                </a:solidFill>
              </a:rPr>
              <a:t>The business enterprises are obliged to pay the trade tax </a:t>
            </a:r>
          </a:p>
          <a:p>
            <a:pPr marL="542925" lvl="0" indent="-187325">
              <a:lnSpc>
                <a:spcPct val="120000"/>
              </a:lnSpc>
              <a:spcBef>
                <a:spcPts val="480"/>
              </a:spcBef>
              <a:buNone/>
            </a:pPr>
            <a:r>
              <a:rPr lang="en-GB" sz="2400" dirty="0" smtClean="0">
                <a:solidFill>
                  <a:schemeClr val="tx1">
                    <a:lumMod val="65000"/>
                    <a:lumOff val="35000"/>
                  </a:schemeClr>
                </a:solidFill>
              </a:rPr>
              <a:t>•</a:t>
            </a:r>
            <a:r>
              <a:rPr lang="pl-PL" sz="2400" dirty="0" smtClean="0">
                <a:solidFill>
                  <a:schemeClr val="tx1">
                    <a:lumMod val="65000"/>
                    <a:lumOff val="35000"/>
                  </a:schemeClr>
                </a:solidFill>
              </a:rPr>
              <a:t> </a:t>
            </a:r>
            <a:r>
              <a:rPr lang="en-GB" sz="2400" dirty="0" smtClean="0">
                <a:solidFill>
                  <a:schemeClr val="tx1">
                    <a:lumMod val="65000"/>
                    <a:lumOff val="35000"/>
                  </a:schemeClr>
                </a:solidFill>
              </a:rPr>
              <a:t>For legal persons and partnerships there is an allowance of 24,500 EUR granted (5,000 EUR for other legal persons governed by private law, agricultural and forestry enterprises)</a:t>
            </a:r>
          </a:p>
          <a:p>
            <a:pPr marL="542925" lvl="0" indent="-187325">
              <a:lnSpc>
                <a:spcPct val="120000"/>
              </a:lnSpc>
              <a:spcBef>
                <a:spcPts val="480"/>
              </a:spcBef>
              <a:buNone/>
            </a:pPr>
            <a:r>
              <a:rPr lang="en-GB" sz="2400" dirty="0" smtClean="0">
                <a:solidFill>
                  <a:schemeClr val="tx1">
                    <a:lumMod val="65000"/>
                    <a:lumOff val="35000"/>
                  </a:schemeClr>
                </a:solidFill>
              </a:rPr>
              <a:t>•</a:t>
            </a:r>
            <a:r>
              <a:rPr lang="pl-PL" sz="2400" dirty="0" smtClean="0">
                <a:solidFill>
                  <a:schemeClr val="tx1">
                    <a:lumMod val="65000"/>
                    <a:lumOff val="35000"/>
                  </a:schemeClr>
                </a:solidFill>
              </a:rPr>
              <a:t> </a:t>
            </a:r>
            <a:r>
              <a:rPr lang="en-GB" sz="2400" dirty="0" smtClean="0">
                <a:solidFill>
                  <a:schemeClr val="tx1">
                    <a:lumMod val="65000"/>
                    <a:lumOff val="35000"/>
                  </a:schemeClr>
                </a:solidFill>
              </a:rPr>
              <a:t>freelance and other non-commercial activities conducted by self-employed persons are not subject to trade tax</a:t>
            </a:r>
          </a:p>
          <a:p>
            <a:pPr marL="542925" lvl="0" indent="-187325">
              <a:lnSpc>
                <a:spcPct val="120000"/>
              </a:lnSpc>
              <a:spcBef>
                <a:spcPts val="480"/>
              </a:spcBef>
              <a:buNone/>
            </a:pPr>
            <a:r>
              <a:rPr lang="en-GB" sz="2400" dirty="0" smtClean="0">
                <a:solidFill>
                  <a:schemeClr val="tx1">
                    <a:lumMod val="65000"/>
                    <a:lumOff val="35000"/>
                  </a:schemeClr>
                </a:solidFill>
              </a:rPr>
              <a:t>•</a:t>
            </a:r>
            <a:r>
              <a:rPr lang="pl-PL" sz="2400" dirty="0" smtClean="0">
                <a:solidFill>
                  <a:schemeClr val="tx1">
                    <a:lumMod val="65000"/>
                    <a:lumOff val="35000"/>
                  </a:schemeClr>
                </a:solidFill>
              </a:rPr>
              <a:t> </a:t>
            </a:r>
            <a:r>
              <a:rPr lang="en-GB" sz="2400" dirty="0" smtClean="0">
                <a:solidFill>
                  <a:schemeClr val="tx1">
                    <a:lumMod val="65000"/>
                    <a:lumOff val="35000"/>
                  </a:schemeClr>
                </a:solidFill>
              </a:rPr>
              <a:t>In order to establish the tax liability the fee rate (200-490%, usually 250-400%) has to be multiplied with the tentative tax (basic tax rate 3.5%)</a:t>
            </a:r>
          </a:p>
          <a:p>
            <a:pPr marL="542925" indent="-187325">
              <a:lnSpc>
                <a:spcPct val="120000"/>
              </a:lnSpc>
              <a:spcBef>
                <a:spcPts val="480"/>
              </a:spcBef>
              <a:buNone/>
            </a:pPr>
            <a:r>
              <a:rPr lang="en-GB" sz="2400" dirty="0" smtClean="0">
                <a:solidFill>
                  <a:schemeClr val="tx1">
                    <a:lumMod val="65000"/>
                    <a:lumOff val="35000"/>
                  </a:schemeClr>
                </a:solidFill>
              </a:rPr>
              <a:t>•</a:t>
            </a:r>
            <a:r>
              <a:rPr lang="pl-PL" sz="2400" dirty="0" smtClean="0">
                <a:solidFill>
                  <a:schemeClr val="tx1">
                    <a:lumMod val="65000"/>
                    <a:lumOff val="35000"/>
                  </a:schemeClr>
                </a:solidFill>
              </a:rPr>
              <a:t> </a:t>
            </a:r>
            <a:r>
              <a:rPr lang="en-GB" sz="2400" dirty="0" smtClean="0">
                <a:solidFill>
                  <a:schemeClr val="tx1">
                    <a:lumMod val="65000"/>
                    <a:lumOff val="35000"/>
                  </a:schemeClr>
                </a:solidFill>
              </a:rPr>
              <a:t>in Poland, Austria and in the German speaking part of Switzerland there is no trade tax</a:t>
            </a:r>
          </a:p>
          <a:p>
            <a:pPr marL="179388" lvl="0" indent="-179388">
              <a:buFontTx/>
              <a:buChar char="-"/>
            </a:pPr>
            <a:endParaRPr lang="en-GB" sz="2400" dirty="0" smtClean="0">
              <a:solidFill>
                <a:schemeClr val="tx1">
                  <a:lumMod val="65000"/>
                  <a:lumOff val="35000"/>
                </a:schemeClr>
              </a:solidFill>
            </a:endParaRPr>
          </a:p>
          <a:p>
            <a:pPr marL="0" lvl="0" indent="0">
              <a:lnSpc>
                <a:spcPct val="110000"/>
              </a:lnSpc>
              <a:spcBef>
                <a:spcPts val="0"/>
              </a:spcBef>
              <a:buNone/>
            </a:pPr>
            <a:endParaRPr lang="en-GB" sz="2000" dirty="0"/>
          </a:p>
        </p:txBody>
      </p:sp>
    </p:spTree>
    <p:extLst>
      <p:ext uri="{BB962C8B-B14F-4D97-AF65-F5344CB8AC3E}">
        <p14:creationId xmlns:p14="http://schemas.microsoft.com/office/powerpoint/2010/main" xmlns="" val="335977287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p:spPr>
        <p:txBody>
          <a:bodyPr>
            <a:normAutofit/>
          </a:bodyPr>
          <a:lstStyle/>
          <a:p>
            <a:r>
              <a:rPr lang="en-GB" sz="2800" b="1" dirty="0" smtClean="0">
                <a:solidFill>
                  <a:schemeClr val="bg1"/>
                </a:solidFill>
              </a:rPr>
              <a:t>Solidarity surcharge in Germany</a:t>
            </a:r>
            <a:endParaRPr lang="en-GB" sz="2800" b="1" dirty="0">
              <a:solidFill>
                <a:schemeClr val="bg1"/>
              </a:solidFill>
            </a:endParaRPr>
          </a:p>
        </p:txBody>
      </p:sp>
      <p:sp>
        <p:nvSpPr>
          <p:cNvPr id="8" name="Symbol zastępczy zawartości 7"/>
          <p:cNvSpPr>
            <a:spLocks noGrp="1"/>
          </p:cNvSpPr>
          <p:nvPr>
            <p:ph idx="1"/>
          </p:nvPr>
        </p:nvSpPr>
        <p:spPr>
          <a:xfrm>
            <a:off x="457200" y="1412776"/>
            <a:ext cx="8229600" cy="4940388"/>
          </a:xfrm>
        </p:spPr>
        <p:txBody>
          <a:bodyPr>
            <a:normAutofit/>
          </a:bodyPr>
          <a:lstStyle/>
          <a:p>
            <a:pPr marL="542925" indent="-187325">
              <a:buNone/>
            </a:pPr>
            <a:r>
              <a:rPr lang="en-GB" sz="1800" dirty="0">
                <a:solidFill>
                  <a:schemeClr val="tx1">
                    <a:lumMod val="50000"/>
                    <a:lumOff val="50000"/>
                  </a:schemeClr>
                </a:solidFill>
              </a:rPr>
              <a:t>•</a:t>
            </a:r>
            <a:r>
              <a:rPr lang="pl-PL" sz="1800" dirty="0" smtClean="0">
                <a:solidFill>
                  <a:schemeClr val="tx1">
                    <a:lumMod val="50000"/>
                    <a:lumOff val="50000"/>
                  </a:schemeClr>
                </a:solidFill>
              </a:rPr>
              <a:t> </a:t>
            </a:r>
            <a:r>
              <a:rPr lang="en-GB" sz="2000" dirty="0" smtClean="0">
                <a:solidFill>
                  <a:schemeClr val="tx1">
                    <a:lumMod val="65000"/>
                    <a:lumOff val="35000"/>
                  </a:schemeClr>
                </a:solidFill>
              </a:rPr>
              <a:t>It is a supplementary tax charge to the income tax, capital gains tax and corporate income tax </a:t>
            </a:r>
          </a:p>
          <a:p>
            <a:pPr marL="542925" indent="-187325">
              <a:buNone/>
            </a:pPr>
            <a:r>
              <a:rPr lang="en-GB" sz="2000" dirty="0" smtClean="0">
                <a:solidFill>
                  <a:schemeClr val="tx1">
                    <a:lumMod val="65000"/>
                    <a:lumOff val="35000"/>
                  </a:schemeClr>
                </a:solidFill>
              </a:rPr>
              <a:t>•</a:t>
            </a:r>
            <a:r>
              <a:rPr lang="pl-PL" sz="2000" dirty="0" smtClean="0">
                <a:solidFill>
                  <a:schemeClr val="tx1">
                    <a:lumMod val="65000"/>
                    <a:lumOff val="35000"/>
                  </a:schemeClr>
                </a:solidFill>
              </a:rPr>
              <a:t> </a:t>
            </a:r>
            <a:r>
              <a:rPr lang="en-GB" sz="2000" dirty="0" smtClean="0">
                <a:solidFill>
                  <a:schemeClr val="tx1">
                    <a:lumMod val="65000"/>
                    <a:lumOff val="35000"/>
                  </a:schemeClr>
                </a:solidFill>
              </a:rPr>
              <a:t>It is imposed on the whole territory of Germany and the revenues therefrom are collected only by the federal government </a:t>
            </a:r>
          </a:p>
          <a:p>
            <a:pPr marL="542925" indent="-187325">
              <a:buNone/>
            </a:pPr>
            <a:r>
              <a:rPr lang="en-GB" sz="2000" dirty="0" smtClean="0">
                <a:solidFill>
                  <a:schemeClr val="tx1">
                    <a:lumMod val="65000"/>
                    <a:lumOff val="35000"/>
                  </a:schemeClr>
                </a:solidFill>
              </a:rPr>
              <a:t>•</a:t>
            </a:r>
            <a:r>
              <a:rPr lang="pl-PL" sz="2000" dirty="0" smtClean="0">
                <a:solidFill>
                  <a:schemeClr val="tx1">
                    <a:lumMod val="65000"/>
                    <a:lumOff val="35000"/>
                  </a:schemeClr>
                </a:solidFill>
              </a:rPr>
              <a:t> </a:t>
            </a:r>
            <a:r>
              <a:rPr lang="en-GB" sz="2000" dirty="0" smtClean="0">
                <a:solidFill>
                  <a:schemeClr val="tx1">
                    <a:lumMod val="65000"/>
                    <a:lumOff val="35000"/>
                  </a:schemeClr>
                </a:solidFill>
              </a:rPr>
              <a:t>It makes 5.5 % of the wage/income tax or corporate income tax</a:t>
            </a:r>
          </a:p>
          <a:p>
            <a:pPr marL="542925" indent="-187325">
              <a:buNone/>
            </a:pPr>
            <a:r>
              <a:rPr lang="en-GB" sz="2000" dirty="0" smtClean="0">
                <a:solidFill>
                  <a:schemeClr val="tx1">
                    <a:lumMod val="65000"/>
                    <a:lumOff val="35000"/>
                  </a:schemeClr>
                </a:solidFill>
              </a:rPr>
              <a:t>•</a:t>
            </a:r>
            <a:r>
              <a:rPr lang="pl-PL" sz="2000" dirty="0" smtClean="0">
                <a:solidFill>
                  <a:schemeClr val="tx1">
                    <a:lumMod val="65000"/>
                    <a:lumOff val="35000"/>
                  </a:schemeClr>
                </a:solidFill>
              </a:rPr>
              <a:t> </a:t>
            </a:r>
            <a:r>
              <a:rPr lang="en-GB" sz="2000" dirty="0" smtClean="0">
                <a:solidFill>
                  <a:schemeClr val="tx1">
                    <a:lumMod val="65000"/>
                    <a:lumOff val="35000"/>
                  </a:schemeClr>
                </a:solidFill>
              </a:rPr>
              <a:t>It is imposed only when the salary tax in tax classes I, II, IV to VI is higher than 81 EUR (972 EUR per year) and in tax class III higher than 162 EUR (1,944 EUR per year) – the a/m allowances correspond to the taxable income of 13,193 EUR or 26,386 EUR)</a:t>
            </a:r>
          </a:p>
          <a:p>
            <a:pPr marL="542925" indent="-187325">
              <a:buNone/>
            </a:pPr>
            <a:r>
              <a:rPr lang="en-GB" sz="2000" dirty="0" smtClean="0">
                <a:solidFill>
                  <a:schemeClr val="tx1">
                    <a:lumMod val="65000"/>
                    <a:lumOff val="35000"/>
                  </a:schemeClr>
                </a:solidFill>
              </a:rPr>
              <a:t>•</a:t>
            </a:r>
            <a:r>
              <a:rPr lang="pl-PL" sz="2000" dirty="0" smtClean="0">
                <a:solidFill>
                  <a:schemeClr val="tx1">
                    <a:lumMod val="65000"/>
                    <a:lumOff val="35000"/>
                  </a:schemeClr>
                </a:solidFill>
              </a:rPr>
              <a:t> </a:t>
            </a:r>
            <a:r>
              <a:rPr lang="en-GB" sz="2000" dirty="0" smtClean="0">
                <a:solidFill>
                  <a:schemeClr val="tx1">
                    <a:lumMod val="65000"/>
                    <a:lumOff val="35000"/>
                  </a:schemeClr>
                </a:solidFill>
              </a:rPr>
              <a:t>in Poland, Austria and Switzerland there is no solidarity surcharge</a:t>
            </a:r>
          </a:p>
          <a:p>
            <a:pPr marL="0" lvl="0" indent="0">
              <a:lnSpc>
                <a:spcPct val="110000"/>
              </a:lnSpc>
              <a:spcBef>
                <a:spcPts val="0"/>
              </a:spcBef>
              <a:buNone/>
            </a:pPr>
            <a:endParaRPr lang="en-GB" sz="2000" dirty="0"/>
          </a:p>
        </p:txBody>
      </p:sp>
    </p:spTree>
    <p:extLst>
      <p:ext uri="{BB962C8B-B14F-4D97-AF65-F5344CB8AC3E}">
        <p14:creationId xmlns:p14="http://schemas.microsoft.com/office/powerpoint/2010/main" xmlns="" val="284747241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p:spPr>
        <p:txBody>
          <a:bodyPr>
            <a:normAutofit/>
          </a:bodyPr>
          <a:lstStyle/>
          <a:p>
            <a:r>
              <a:rPr lang="en-GB" sz="2800" b="1" dirty="0" smtClean="0">
                <a:solidFill>
                  <a:schemeClr val="bg1"/>
                </a:solidFill>
              </a:rPr>
              <a:t>Executive summary of the asset-based fees</a:t>
            </a:r>
            <a:endParaRPr lang="en-GB" sz="2800" dirty="0">
              <a:solidFill>
                <a:schemeClr val="bg1"/>
              </a:solidFill>
            </a:endParaRPr>
          </a:p>
        </p:txBody>
      </p:sp>
      <p:graphicFrame>
        <p:nvGraphicFramePr>
          <p:cNvPr id="2" name="Symbol zastępczy zawartości 1"/>
          <p:cNvGraphicFramePr>
            <a:graphicFrameLocks noGrp="1"/>
          </p:cNvGraphicFramePr>
          <p:nvPr>
            <p:ph idx="1"/>
            <p:extLst>
              <p:ext uri="{D42A27DB-BD31-4B8C-83A1-F6EECF244321}">
                <p14:modId xmlns:p14="http://schemas.microsoft.com/office/powerpoint/2010/main" xmlns="" val="2715828954"/>
              </p:ext>
            </p:extLst>
          </p:nvPr>
        </p:nvGraphicFramePr>
        <p:xfrm>
          <a:off x="755576" y="1844820"/>
          <a:ext cx="7920880" cy="3632144"/>
        </p:xfrm>
        <a:graphic>
          <a:graphicData uri="http://schemas.openxmlformats.org/drawingml/2006/table">
            <a:tbl>
              <a:tblPr firstRow="1" firstCol="1" bandRow="1">
                <a:tableStyleId>{5C22544A-7EE6-4342-B048-85BDC9FD1C3A}</a:tableStyleId>
              </a:tblPr>
              <a:tblGrid>
                <a:gridCol w="2172984"/>
                <a:gridCol w="1472022"/>
                <a:gridCol w="1331829"/>
                <a:gridCol w="1401926"/>
                <a:gridCol w="1542119"/>
              </a:tblGrid>
              <a:tr h="294626">
                <a:tc>
                  <a:txBody>
                    <a:bodyPr/>
                    <a:lstStyle/>
                    <a:p>
                      <a:pPr>
                        <a:lnSpc>
                          <a:spcPct val="115000"/>
                        </a:lnSpc>
                        <a:spcAft>
                          <a:spcPts val="0"/>
                        </a:spcAft>
                      </a:pPr>
                      <a:r>
                        <a:rPr lang="en-GB" sz="1100" noProof="0" dirty="0" smtClean="0">
                          <a:effectLst/>
                        </a:rPr>
                        <a:t> </a:t>
                      </a:r>
                      <a:endParaRPr lang="en-GB" sz="1100" noProof="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noProof="0" smtClean="0">
                          <a:effectLst/>
                        </a:rPr>
                        <a:t>Poland</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noProof="0" smtClean="0">
                          <a:effectLst/>
                        </a:rPr>
                        <a:t>Austria</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noProof="0" smtClean="0">
                          <a:effectLst/>
                        </a:rPr>
                        <a:t>Germany</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noProof="0" smtClean="0">
                          <a:effectLst/>
                          <a:latin typeface="Calibri"/>
                          <a:ea typeface="Calibri"/>
                          <a:cs typeface="Times New Roman"/>
                        </a:rPr>
                        <a:t>Switzerland</a:t>
                      </a:r>
                      <a:endParaRPr lang="en-GB" sz="1100" noProof="0">
                        <a:effectLst/>
                        <a:latin typeface="Calibri"/>
                        <a:ea typeface="Calibri"/>
                        <a:cs typeface="Times New Roman"/>
                      </a:endParaRPr>
                    </a:p>
                  </a:txBody>
                  <a:tcPr marL="68580" marR="68580" marT="0" marB="0"/>
                </a:tc>
              </a:tr>
              <a:tr h="294626">
                <a:tc>
                  <a:txBody>
                    <a:bodyPr/>
                    <a:lstStyle/>
                    <a:p>
                      <a:pPr>
                        <a:lnSpc>
                          <a:spcPct val="115000"/>
                        </a:lnSpc>
                        <a:spcAft>
                          <a:spcPts val="0"/>
                        </a:spcAft>
                      </a:pPr>
                      <a:r>
                        <a:rPr lang="en-GB" sz="1600" noProof="0" smtClean="0">
                          <a:effectLst/>
                        </a:rPr>
                        <a:t>Net wealth</a:t>
                      </a:r>
                      <a:r>
                        <a:rPr lang="en-GB" sz="1600" baseline="0" noProof="0" smtClean="0">
                          <a:effectLst/>
                        </a:rPr>
                        <a:t> tax</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latin typeface="Calibri"/>
                          <a:ea typeface="Calibri"/>
                          <a:cs typeface="Times New Roman"/>
                        </a:rPr>
                        <a:t>none</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latin typeface="Calibri"/>
                          <a:ea typeface="Calibri"/>
                          <a:cs typeface="Times New Roman"/>
                        </a:rPr>
                        <a:t>none</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latin typeface="Calibri"/>
                          <a:ea typeface="Calibri"/>
                          <a:cs typeface="Times New Roman"/>
                        </a:rPr>
                        <a:t>none</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noProof="0" smtClean="0">
                          <a:effectLst/>
                        </a:rPr>
                        <a:t> </a:t>
                      </a:r>
                      <a:r>
                        <a:rPr lang="en-GB" sz="1100" b="1" noProof="0" smtClean="0">
                          <a:effectLst/>
                        </a:rPr>
                        <a:t> </a:t>
                      </a:r>
                      <a:r>
                        <a:rPr lang="en-GB" sz="1400" b="0" noProof="0" smtClean="0">
                          <a:effectLst/>
                        </a:rPr>
                        <a:t>yes</a:t>
                      </a:r>
                      <a:endParaRPr lang="en-GB" sz="1400" b="0" noProof="0">
                        <a:effectLst/>
                        <a:latin typeface="Calibri"/>
                        <a:ea typeface="Calibri"/>
                        <a:cs typeface="Times New Roman"/>
                      </a:endParaRPr>
                    </a:p>
                  </a:txBody>
                  <a:tcPr marL="68580" marR="68580" marT="0" marB="0"/>
                </a:tc>
              </a:tr>
              <a:tr h="515595">
                <a:tc>
                  <a:txBody>
                    <a:bodyPr/>
                    <a:lstStyle/>
                    <a:p>
                      <a:pPr>
                        <a:lnSpc>
                          <a:spcPct val="115000"/>
                        </a:lnSpc>
                        <a:spcAft>
                          <a:spcPts val="0"/>
                        </a:spcAft>
                      </a:pPr>
                      <a:r>
                        <a:rPr lang="en-GB" sz="1600" noProof="0" smtClean="0">
                          <a:effectLst/>
                          <a:latin typeface="Calibri"/>
                          <a:ea typeface="Calibri"/>
                          <a:cs typeface="Times New Roman"/>
                        </a:rPr>
                        <a:t>Property </a:t>
                      </a:r>
                      <a:r>
                        <a:rPr lang="en-GB" sz="1600" baseline="0" noProof="0" smtClean="0">
                          <a:effectLst/>
                          <a:latin typeface="Calibri"/>
                          <a:ea typeface="Calibri"/>
                          <a:cs typeface="Times New Roman"/>
                        </a:rPr>
                        <a:t>tax</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21.05/m2</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Up</a:t>
                      </a:r>
                      <a:r>
                        <a:rPr lang="en-GB" sz="1400" baseline="0" noProof="0" smtClean="0">
                          <a:effectLst/>
                        </a:rPr>
                        <a:t> to</a:t>
                      </a:r>
                      <a:r>
                        <a:rPr lang="en-GB" sz="1400" noProof="0" smtClean="0">
                          <a:effectLst/>
                        </a:rPr>
                        <a:t> 500% of BM</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0.98%-2.84%</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0.3 ‰-3‰ </a:t>
                      </a:r>
                    </a:p>
                    <a:p>
                      <a:pPr algn="ctr">
                        <a:lnSpc>
                          <a:spcPct val="115000"/>
                        </a:lnSpc>
                        <a:spcAft>
                          <a:spcPts val="0"/>
                        </a:spcAft>
                      </a:pPr>
                      <a:r>
                        <a:rPr lang="en-GB" sz="1400" noProof="0" smtClean="0">
                          <a:effectLst/>
                        </a:rPr>
                        <a:t>depending</a:t>
                      </a:r>
                      <a:r>
                        <a:rPr lang="en-GB" sz="1400" baseline="0" noProof="0" smtClean="0">
                          <a:effectLst/>
                        </a:rPr>
                        <a:t> on the canton</a:t>
                      </a:r>
                      <a:r>
                        <a:rPr lang="en-GB" sz="1400" noProof="0" smtClean="0">
                          <a:effectLst/>
                        </a:rPr>
                        <a:t> </a:t>
                      </a:r>
                      <a:endParaRPr lang="en-GB" sz="1400" noProof="0">
                        <a:effectLst/>
                        <a:latin typeface="Calibri"/>
                        <a:ea typeface="Calibri"/>
                        <a:cs typeface="Times New Roman"/>
                      </a:endParaRPr>
                    </a:p>
                  </a:txBody>
                  <a:tcPr marL="68580" marR="68580" marT="0" marB="0"/>
                </a:tc>
              </a:tr>
              <a:tr h="294626">
                <a:tc>
                  <a:txBody>
                    <a:bodyPr/>
                    <a:lstStyle/>
                    <a:p>
                      <a:pPr>
                        <a:lnSpc>
                          <a:spcPct val="115000"/>
                        </a:lnSpc>
                        <a:spcAft>
                          <a:spcPts val="0"/>
                        </a:spcAft>
                      </a:pPr>
                      <a:r>
                        <a:rPr lang="en-GB" sz="1600" noProof="0" smtClean="0">
                          <a:effectLst/>
                          <a:latin typeface="Calibri"/>
                          <a:ea typeface="Calibri"/>
                          <a:cs typeface="Times New Roman"/>
                        </a:rPr>
                        <a:t>Property</a:t>
                      </a:r>
                      <a:r>
                        <a:rPr lang="en-GB" sz="1600" baseline="0" noProof="0" smtClean="0">
                          <a:effectLst/>
                          <a:latin typeface="Calibri"/>
                          <a:ea typeface="Calibri"/>
                          <a:cs typeface="Times New Roman"/>
                        </a:rPr>
                        <a:t> transfer tax</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dirty="0" smtClean="0">
                          <a:effectLst/>
                        </a:rPr>
                        <a:t>2%</a:t>
                      </a:r>
                      <a:endParaRPr lang="en-GB" sz="1100" noProof="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3.5% (2%)</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3.5% (4.5%)</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1%-3%</a:t>
                      </a:r>
                    </a:p>
                    <a:p>
                      <a:pPr algn="ctr">
                        <a:lnSpc>
                          <a:spcPct val="115000"/>
                        </a:lnSpc>
                        <a:spcAft>
                          <a:spcPts val="0"/>
                        </a:spcAft>
                      </a:pPr>
                      <a:r>
                        <a:rPr lang="en-GB" sz="1400" noProof="0" smtClean="0">
                          <a:effectLst/>
                        </a:rPr>
                        <a:t>depending on the canton </a:t>
                      </a:r>
                      <a:endParaRPr lang="en-GB" sz="1400" noProof="0">
                        <a:effectLst/>
                        <a:latin typeface="Calibri"/>
                        <a:ea typeface="Calibri"/>
                        <a:cs typeface="Times New Roman"/>
                      </a:endParaRPr>
                    </a:p>
                  </a:txBody>
                  <a:tcPr marL="68580" marR="68580" marT="0" marB="0"/>
                </a:tc>
              </a:tr>
              <a:tr h="818888">
                <a:tc>
                  <a:txBody>
                    <a:bodyPr/>
                    <a:lstStyle/>
                    <a:p>
                      <a:pPr>
                        <a:lnSpc>
                          <a:spcPct val="115000"/>
                        </a:lnSpc>
                        <a:spcAft>
                          <a:spcPts val="0"/>
                        </a:spcAft>
                      </a:pPr>
                      <a:r>
                        <a:rPr lang="en-GB" sz="1600" noProof="0" smtClean="0">
                          <a:effectLst/>
                        </a:rPr>
                        <a:t>Inheritance</a:t>
                      </a:r>
                      <a:r>
                        <a:rPr lang="en-GB" sz="1600" baseline="0" noProof="0" smtClean="0">
                          <a:effectLst/>
                        </a:rPr>
                        <a:t> tax</a:t>
                      </a:r>
                      <a:r>
                        <a:rPr lang="en-GB" sz="1600" noProof="0" smtClean="0">
                          <a:effectLst/>
                        </a:rPr>
                        <a:t>/ donation</a:t>
                      </a:r>
                      <a:r>
                        <a:rPr lang="en-GB" sz="1600" baseline="0" noProof="0" smtClean="0">
                          <a:effectLst/>
                        </a:rPr>
                        <a:t> tax</a:t>
                      </a:r>
                      <a:endParaRPr lang="en-GB" sz="1100" noProof="0" smtClean="0">
                        <a:effectLst/>
                      </a:endParaRPr>
                    </a:p>
                    <a:p>
                      <a:pPr>
                        <a:lnSpc>
                          <a:spcPct val="115000"/>
                        </a:lnSpc>
                        <a:spcAft>
                          <a:spcPts val="0"/>
                        </a:spcAft>
                      </a:pP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0-7%</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latin typeface="Calibri"/>
                          <a:ea typeface="Calibri"/>
                          <a:cs typeface="Times New Roman"/>
                        </a:rPr>
                        <a:t>none</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7-30%</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dirty="0" smtClean="0">
                          <a:effectLst/>
                        </a:rPr>
                        <a:t>none</a:t>
                      </a:r>
                    </a:p>
                    <a:p>
                      <a:pPr algn="ctr">
                        <a:lnSpc>
                          <a:spcPct val="115000"/>
                        </a:lnSpc>
                        <a:spcAft>
                          <a:spcPts val="0"/>
                        </a:spcAft>
                      </a:pPr>
                      <a:r>
                        <a:rPr lang="en-GB" sz="1400" noProof="0" dirty="0" smtClean="0">
                          <a:effectLst/>
                        </a:rPr>
                        <a:t>1-6% </a:t>
                      </a:r>
                      <a:r>
                        <a:rPr lang="pl-PL" sz="1400" noProof="0" dirty="0" err="1" smtClean="0">
                          <a:effectLst/>
                        </a:rPr>
                        <a:t>related</a:t>
                      </a:r>
                      <a:endParaRPr lang="en-GB" sz="1400" noProof="0" dirty="0" smtClean="0">
                        <a:solidFill>
                          <a:srgbClr val="FF0000"/>
                        </a:solidFill>
                        <a:effectLst/>
                      </a:endParaRPr>
                    </a:p>
                    <a:p>
                      <a:pPr algn="ctr">
                        <a:lnSpc>
                          <a:spcPct val="115000"/>
                        </a:lnSpc>
                        <a:spcAft>
                          <a:spcPts val="0"/>
                        </a:spcAft>
                      </a:pPr>
                      <a:r>
                        <a:rPr lang="en-GB" sz="1400" baseline="0" noProof="0" dirty="0" smtClean="0">
                          <a:effectLst/>
                        </a:rPr>
                        <a:t>30-50%</a:t>
                      </a:r>
                      <a:r>
                        <a:rPr lang="en-GB" sz="1400" noProof="0" dirty="0" smtClean="0">
                          <a:effectLst/>
                        </a:rPr>
                        <a:t> </a:t>
                      </a:r>
                      <a:r>
                        <a:rPr lang="pl-PL" sz="1400" noProof="0" dirty="0" smtClean="0">
                          <a:effectLst/>
                        </a:rPr>
                        <a:t>non-</a:t>
                      </a:r>
                      <a:r>
                        <a:rPr lang="pl-PL" sz="1400" noProof="0" dirty="0" err="1" smtClean="0">
                          <a:effectLst/>
                        </a:rPr>
                        <a:t>related</a:t>
                      </a:r>
                      <a:endParaRPr lang="en-GB" sz="1400" noProof="0" dirty="0">
                        <a:solidFill>
                          <a:srgbClr val="FF0000"/>
                        </a:solidFill>
                        <a:effectLst/>
                        <a:latin typeface="Calibri"/>
                        <a:ea typeface="Calibri"/>
                        <a:cs typeface="Times New Roman"/>
                      </a:endParaRPr>
                    </a:p>
                  </a:txBody>
                  <a:tcPr marL="68580" marR="68580" marT="0" marB="0"/>
                </a:tc>
              </a:tr>
              <a:tr h="294626">
                <a:tc>
                  <a:txBody>
                    <a:bodyPr/>
                    <a:lstStyle/>
                    <a:p>
                      <a:pPr>
                        <a:lnSpc>
                          <a:spcPct val="115000"/>
                        </a:lnSpc>
                        <a:spcAft>
                          <a:spcPts val="0"/>
                        </a:spcAft>
                      </a:pPr>
                      <a:r>
                        <a:rPr lang="en-GB" sz="1600" noProof="0" smtClean="0">
                          <a:effectLst/>
                        </a:rPr>
                        <a:t>(Capital Gains Tax)</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19%</a:t>
                      </a:r>
                      <a:endParaRPr lang="en-GB" sz="1100" noProof="0">
                        <a:solidFill>
                          <a:srgbClr val="FF000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1J/10J</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1.J/10J/act.25%</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 usually none</a:t>
                      </a:r>
                      <a:endParaRPr lang="en-GB" sz="1400" noProof="0">
                        <a:effectLst/>
                        <a:latin typeface="Calibri"/>
                        <a:ea typeface="Calibri"/>
                        <a:cs typeface="Times New Roman"/>
                      </a:endParaRPr>
                    </a:p>
                  </a:txBody>
                  <a:tcPr marL="68580" marR="68580" marT="0" marB="0"/>
                </a:tc>
              </a:tr>
              <a:tr h="294626">
                <a:tc>
                  <a:txBody>
                    <a:bodyPr/>
                    <a:lstStyle/>
                    <a:p>
                      <a:pPr>
                        <a:lnSpc>
                          <a:spcPct val="115000"/>
                        </a:lnSpc>
                        <a:spcAft>
                          <a:spcPts val="0"/>
                        </a:spcAft>
                      </a:pPr>
                      <a:r>
                        <a:rPr lang="en-GB" sz="1600" noProof="0" smtClean="0">
                          <a:effectLst/>
                          <a:latin typeface="Calibri"/>
                          <a:ea typeface="Calibri"/>
                          <a:cs typeface="Times New Roman"/>
                        </a:rPr>
                        <a:t>Valuation</a:t>
                      </a:r>
                      <a:r>
                        <a:rPr lang="en-GB" sz="1600" baseline="0" noProof="0" smtClean="0">
                          <a:effectLst/>
                          <a:latin typeface="Calibri"/>
                          <a:ea typeface="Calibri"/>
                          <a:cs typeface="Times New Roman"/>
                        </a:rPr>
                        <a:t> rules</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m2</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noProof="0" dirty="0" smtClean="0">
                          <a:effectLst/>
                        </a:rPr>
                        <a:t>s</a:t>
                      </a:r>
                      <a:r>
                        <a:rPr lang="en-GB" sz="1400" noProof="0" dirty="0" err="1" smtClean="0">
                          <a:effectLst/>
                        </a:rPr>
                        <a:t>tandard</a:t>
                      </a:r>
                      <a:r>
                        <a:rPr lang="en-GB" sz="1400" noProof="0" dirty="0" smtClean="0">
                          <a:effectLst/>
                        </a:rPr>
                        <a:t> value</a:t>
                      </a:r>
                      <a:endParaRPr lang="en-GB" sz="1100" noProof="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standard value</a:t>
                      </a:r>
                      <a:endParaRPr lang="en-GB" sz="1100" noProof="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dirty="0" smtClean="0">
                          <a:effectLst/>
                        </a:rPr>
                        <a:t> standard value</a:t>
                      </a:r>
                      <a:endParaRPr lang="en-GB" sz="1400" noProof="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6436307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1196752"/>
            <a:ext cx="8229600" cy="4824536"/>
          </a:xfrm>
        </p:spPr>
        <p:txBody>
          <a:bodyPr>
            <a:normAutofit/>
          </a:bodyPr>
          <a:lstStyle/>
          <a:p>
            <a:pPr marL="361950" algn="l"/>
            <a:r>
              <a:rPr lang="en-GB" sz="2000" b="1" dirty="0" smtClean="0">
                <a:solidFill>
                  <a:schemeClr val="tx1">
                    <a:lumMod val="65000"/>
                    <a:lumOff val="35000"/>
                  </a:schemeClr>
                </a:solidFill>
              </a:rPr>
              <a:t>Poland</a:t>
            </a:r>
            <a:r>
              <a:rPr lang="en-GB" sz="2000" dirty="0" smtClean="0">
                <a:solidFill>
                  <a:schemeClr val="tx1">
                    <a:lumMod val="65000"/>
                    <a:lumOff val="35000"/>
                  </a:schemeClr>
                </a:solidFill>
              </a:rPr>
              <a:t>, </a:t>
            </a:r>
            <a:r>
              <a:rPr lang="en-GB" sz="2000" b="1" dirty="0" smtClean="0">
                <a:solidFill>
                  <a:schemeClr val="tx1">
                    <a:lumMod val="65000"/>
                    <a:lumOff val="35000"/>
                  </a:schemeClr>
                </a:solidFill>
              </a:rPr>
              <a:t>Austria</a:t>
            </a:r>
            <a:r>
              <a:rPr lang="en-GB" sz="2000" dirty="0" smtClean="0">
                <a:solidFill>
                  <a:schemeClr val="tx1">
                    <a:lumMod val="65000"/>
                    <a:lumOff val="35000"/>
                  </a:schemeClr>
                </a:solidFill>
              </a:rPr>
              <a:t> and </a:t>
            </a:r>
            <a:r>
              <a:rPr lang="en-GB" sz="2000" b="1" dirty="0" smtClean="0">
                <a:solidFill>
                  <a:schemeClr val="tx1">
                    <a:lumMod val="65000"/>
                    <a:lumOff val="35000"/>
                  </a:schemeClr>
                </a:solidFill>
              </a:rPr>
              <a:t>Germany</a:t>
            </a:r>
            <a:r>
              <a:rPr lang="en-GB" sz="2000" dirty="0" smtClean="0">
                <a:solidFill>
                  <a:schemeClr val="tx1">
                    <a:lumMod val="65000"/>
                    <a:lumOff val="35000"/>
                  </a:schemeClr>
                </a:solidFill>
              </a:rPr>
              <a:t> are the Member States of the European Union, that’s why their tax systems are similar in many areas, e.g. in the area of value added tax on the grounds of the Directive 2006/112/E</a:t>
            </a:r>
            <a:r>
              <a:rPr lang="pl-PL" sz="2000" dirty="0" smtClean="0">
                <a:solidFill>
                  <a:schemeClr val="tx1">
                    <a:lumMod val="65000"/>
                    <a:lumOff val="35000"/>
                  </a:schemeClr>
                </a:solidFill>
              </a:rPr>
              <a:t>C</a:t>
            </a:r>
            <a:r>
              <a:rPr lang="en-GB" sz="2000" dirty="0" smtClean="0">
                <a:solidFill>
                  <a:schemeClr val="tx1">
                    <a:lumMod val="65000"/>
                    <a:lumOff val="35000"/>
                  </a:schemeClr>
                </a:solidFill>
              </a:rPr>
              <a:t> on the common system of value added tax.</a:t>
            </a:r>
            <a:br>
              <a:rPr lang="en-GB" sz="2000" dirty="0" smtClean="0">
                <a:solidFill>
                  <a:schemeClr val="tx1">
                    <a:lumMod val="65000"/>
                    <a:lumOff val="35000"/>
                  </a:schemeClr>
                </a:solidFill>
              </a:rPr>
            </a:br>
            <a:r>
              <a:rPr lang="en-GB" sz="2000" dirty="0" smtClean="0">
                <a:solidFill>
                  <a:schemeClr val="tx1">
                    <a:lumMod val="65000"/>
                    <a:lumOff val="35000"/>
                  </a:schemeClr>
                </a:solidFill>
              </a:rPr>
              <a:t/>
            </a:r>
            <a:br>
              <a:rPr lang="en-GB" sz="2000" dirty="0" smtClean="0">
                <a:solidFill>
                  <a:schemeClr val="tx1">
                    <a:lumMod val="65000"/>
                    <a:lumOff val="35000"/>
                  </a:schemeClr>
                </a:solidFill>
              </a:rPr>
            </a:br>
            <a:r>
              <a:rPr lang="en-GB" sz="2000" dirty="0" smtClean="0">
                <a:solidFill>
                  <a:schemeClr val="tx1">
                    <a:lumMod val="65000"/>
                    <a:lumOff val="35000"/>
                  </a:schemeClr>
                </a:solidFill>
              </a:rPr>
              <a:t>Despite the fact that </a:t>
            </a:r>
            <a:r>
              <a:rPr lang="en-GB" sz="2000" b="1" dirty="0" smtClean="0">
                <a:solidFill>
                  <a:schemeClr val="tx1">
                    <a:lumMod val="65000"/>
                    <a:lumOff val="35000"/>
                  </a:schemeClr>
                </a:solidFill>
              </a:rPr>
              <a:t>Switzerland </a:t>
            </a:r>
            <a:r>
              <a:rPr lang="en-GB" sz="2000" dirty="0" smtClean="0">
                <a:solidFill>
                  <a:schemeClr val="tx1">
                    <a:lumMod val="65000"/>
                    <a:lumOff val="35000"/>
                  </a:schemeClr>
                </a:solidFill>
              </a:rPr>
              <a:t>is not a Member State of the EU, it has concluded a bilateral agreement with the European Union; it is a federal country composed of 26 Cantons (in 19 Cantons German language is the only official language); taxes are imposed either by the federal government, Cantons or by the municipalities; each canton has its own tax law and imposes various tax burdens on income, assets, legacies, capital and property gains.</a:t>
            </a:r>
            <a:endParaRPr lang="en-GB" sz="2000" dirty="0"/>
          </a:p>
        </p:txBody>
      </p:sp>
    </p:spTree>
    <p:extLst>
      <p:ext uri="{BB962C8B-B14F-4D97-AF65-F5344CB8AC3E}">
        <p14:creationId xmlns:p14="http://schemas.microsoft.com/office/powerpoint/2010/main" xmlns="" val="183197743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p:spPr>
        <p:txBody>
          <a:bodyPr>
            <a:normAutofit/>
          </a:bodyPr>
          <a:lstStyle/>
          <a:p>
            <a:r>
              <a:rPr lang="en-GB" sz="2800" b="1" dirty="0" smtClean="0">
                <a:solidFill>
                  <a:schemeClr val="bg1"/>
                </a:solidFill>
              </a:rPr>
              <a:t>Types of taxes</a:t>
            </a:r>
            <a:endParaRPr lang="en-GB" sz="2800" dirty="0">
              <a:solidFill>
                <a:schemeClr val="bg1"/>
              </a:solidFill>
            </a:endParaRPr>
          </a:p>
        </p:txBody>
      </p:sp>
      <p:graphicFrame>
        <p:nvGraphicFramePr>
          <p:cNvPr id="2" name="Symbol zastępczy zawartości 1"/>
          <p:cNvGraphicFramePr>
            <a:graphicFrameLocks noGrp="1"/>
          </p:cNvGraphicFramePr>
          <p:nvPr>
            <p:ph idx="1"/>
            <p:extLst>
              <p:ext uri="{D42A27DB-BD31-4B8C-83A1-F6EECF244321}">
                <p14:modId xmlns:p14="http://schemas.microsoft.com/office/powerpoint/2010/main" xmlns="" val="123530743"/>
              </p:ext>
            </p:extLst>
          </p:nvPr>
        </p:nvGraphicFramePr>
        <p:xfrm>
          <a:off x="683568" y="1412776"/>
          <a:ext cx="7920880" cy="4571535"/>
        </p:xfrm>
        <a:graphic>
          <a:graphicData uri="http://schemas.openxmlformats.org/drawingml/2006/table">
            <a:tbl>
              <a:tblPr firstRow="1" firstCol="1" bandRow="1">
                <a:tableStyleId>{5C22544A-7EE6-4342-B048-85BDC9FD1C3A}</a:tableStyleId>
              </a:tblPr>
              <a:tblGrid>
                <a:gridCol w="1750189"/>
                <a:gridCol w="1531416"/>
                <a:gridCol w="1604340"/>
                <a:gridCol w="1531416"/>
                <a:gridCol w="1503519"/>
              </a:tblGrid>
              <a:tr h="297334">
                <a:tc>
                  <a:txBody>
                    <a:bodyPr/>
                    <a:lstStyle/>
                    <a:p>
                      <a:pPr>
                        <a:lnSpc>
                          <a:spcPct val="115000"/>
                        </a:lnSpc>
                        <a:spcAft>
                          <a:spcPts val="0"/>
                        </a:spcAft>
                      </a:pPr>
                      <a:r>
                        <a:rPr lang="en-GB" sz="1100" noProof="0" dirty="0" smtClean="0">
                          <a:effectLst/>
                        </a:rPr>
                        <a:t> </a:t>
                      </a:r>
                      <a:endParaRPr lang="en-GB" sz="1100" noProof="0" dirty="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Poland</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Austria</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Germany</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Switzerland</a:t>
                      </a:r>
                      <a:endParaRPr lang="en-GB" sz="1400" noProof="0">
                        <a:solidFill>
                          <a:srgbClr val="365F91"/>
                        </a:solidFill>
                        <a:effectLst/>
                        <a:latin typeface="Calibri"/>
                        <a:ea typeface="Calibri"/>
                        <a:cs typeface="Times New Roman"/>
                      </a:endParaRPr>
                    </a:p>
                  </a:txBody>
                  <a:tcPr marL="68580" marR="68580" marT="0" marB="0"/>
                </a:tc>
              </a:tr>
              <a:tr h="253288">
                <a:tc>
                  <a:txBody>
                    <a:bodyPr/>
                    <a:lstStyle/>
                    <a:p>
                      <a:pPr>
                        <a:lnSpc>
                          <a:spcPct val="115000"/>
                        </a:lnSpc>
                        <a:spcAft>
                          <a:spcPts val="0"/>
                        </a:spcAft>
                      </a:pPr>
                      <a:r>
                        <a:rPr lang="en-GB" sz="1400" noProof="0" smtClean="0">
                          <a:effectLst/>
                        </a:rPr>
                        <a:t>Corporate income tax</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dirty="0" smtClean="0">
                          <a:effectLst/>
                        </a:rPr>
                        <a:t>Yes</a:t>
                      </a:r>
                      <a:endParaRPr lang="en-GB" sz="1400" noProof="0" dirty="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r>
              <a:tr h="253288">
                <a:tc>
                  <a:txBody>
                    <a:bodyPr/>
                    <a:lstStyle/>
                    <a:p>
                      <a:pPr>
                        <a:lnSpc>
                          <a:spcPct val="115000"/>
                        </a:lnSpc>
                        <a:spcAft>
                          <a:spcPts val="0"/>
                        </a:spcAft>
                      </a:pPr>
                      <a:r>
                        <a:rPr lang="en-GB" sz="1400" noProof="0" smtClean="0">
                          <a:effectLst/>
                        </a:rPr>
                        <a:t>Trade tax</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dirty="0" smtClean="0">
                          <a:effectLst/>
                        </a:rPr>
                        <a:t>No</a:t>
                      </a:r>
                      <a:endParaRPr lang="en-GB" sz="1400" noProof="0" dirty="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No</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No</a:t>
                      </a:r>
                      <a:endParaRPr lang="en-GB" sz="1400" noProof="0">
                        <a:solidFill>
                          <a:srgbClr val="365F91"/>
                        </a:solidFill>
                        <a:effectLst/>
                        <a:latin typeface="Calibri"/>
                        <a:ea typeface="Calibri"/>
                        <a:cs typeface="Times New Roman"/>
                      </a:endParaRPr>
                    </a:p>
                  </a:txBody>
                  <a:tcPr marL="68580" marR="68580" marT="0" marB="0"/>
                </a:tc>
              </a:tr>
              <a:tr h="253288">
                <a:tc>
                  <a:txBody>
                    <a:bodyPr/>
                    <a:lstStyle/>
                    <a:p>
                      <a:pPr>
                        <a:lnSpc>
                          <a:spcPct val="115000"/>
                        </a:lnSpc>
                        <a:spcAft>
                          <a:spcPts val="0"/>
                        </a:spcAft>
                      </a:pPr>
                      <a:r>
                        <a:rPr lang="en-GB" sz="1400" noProof="0" smtClean="0">
                          <a:effectLst/>
                        </a:rPr>
                        <a:t>Income tax</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dirty="0" smtClean="0">
                          <a:effectLst/>
                        </a:rPr>
                        <a:t>Yes</a:t>
                      </a:r>
                      <a:endParaRPr lang="en-GB" sz="1400" noProof="0" dirty="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r>
              <a:tr h="253288">
                <a:tc>
                  <a:txBody>
                    <a:bodyPr/>
                    <a:lstStyle/>
                    <a:p>
                      <a:pPr>
                        <a:lnSpc>
                          <a:spcPct val="115000"/>
                        </a:lnSpc>
                        <a:spcAft>
                          <a:spcPts val="0"/>
                        </a:spcAft>
                      </a:pPr>
                      <a:r>
                        <a:rPr lang="en-GB" sz="1400" noProof="0" dirty="0" smtClean="0">
                          <a:effectLst/>
                        </a:rPr>
                        <a:t>Value Added Tax</a:t>
                      </a:r>
                      <a:endParaRPr lang="en-GB" sz="1400" noProof="0" dirty="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r>
              <a:tr h="253288">
                <a:tc>
                  <a:txBody>
                    <a:bodyPr/>
                    <a:lstStyle/>
                    <a:p>
                      <a:pPr>
                        <a:lnSpc>
                          <a:spcPct val="115000"/>
                        </a:lnSpc>
                        <a:spcAft>
                          <a:spcPts val="0"/>
                        </a:spcAft>
                      </a:pPr>
                      <a:r>
                        <a:rPr lang="en-GB" sz="1400" noProof="0" smtClean="0">
                          <a:effectLst/>
                        </a:rPr>
                        <a:t>Excise duty</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dirty="0" smtClean="0">
                          <a:effectLst/>
                        </a:rPr>
                        <a:t>Yes</a:t>
                      </a:r>
                      <a:endParaRPr lang="en-GB" sz="1400" noProof="0" dirty="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r>
              <a:tr h="253288">
                <a:tc>
                  <a:txBody>
                    <a:bodyPr/>
                    <a:lstStyle/>
                    <a:p>
                      <a:pPr>
                        <a:lnSpc>
                          <a:spcPct val="115000"/>
                        </a:lnSpc>
                        <a:spcAft>
                          <a:spcPts val="0"/>
                        </a:spcAft>
                      </a:pPr>
                      <a:r>
                        <a:rPr lang="en-GB" sz="1400" noProof="0" smtClean="0">
                          <a:effectLst/>
                        </a:rPr>
                        <a:t>Net wealth tax</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No</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No</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dirty="0" smtClean="0">
                          <a:effectLst/>
                        </a:rPr>
                        <a:t>No</a:t>
                      </a:r>
                      <a:endParaRPr lang="en-GB" sz="1400" noProof="0" dirty="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r>
              <a:tr h="253288">
                <a:tc>
                  <a:txBody>
                    <a:bodyPr/>
                    <a:lstStyle/>
                    <a:p>
                      <a:pPr>
                        <a:lnSpc>
                          <a:spcPct val="115000"/>
                        </a:lnSpc>
                        <a:spcAft>
                          <a:spcPts val="0"/>
                        </a:spcAft>
                      </a:pPr>
                      <a:r>
                        <a:rPr lang="en-GB" sz="1400" noProof="0" dirty="0" smtClean="0">
                          <a:effectLst/>
                        </a:rPr>
                        <a:t>Motor vehicle tax</a:t>
                      </a:r>
                      <a:endParaRPr lang="en-GB" sz="1400" noProof="0" dirty="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dirty="0" smtClean="0">
                          <a:effectLst/>
                        </a:rPr>
                        <a:t>Yes</a:t>
                      </a:r>
                      <a:endParaRPr lang="en-GB" sz="1400" noProof="0" dirty="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dirty="0" smtClean="0">
                          <a:effectLst/>
                        </a:rPr>
                        <a:t>Yes </a:t>
                      </a:r>
                      <a:endParaRPr lang="en-GB" sz="1400" noProof="0" dirty="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 </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 </a:t>
                      </a:r>
                      <a:endParaRPr lang="en-GB" sz="1400" noProof="0">
                        <a:solidFill>
                          <a:srgbClr val="365F91"/>
                        </a:solidFill>
                        <a:effectLst/>
                        <a:latin typeface="Calibri"/>
                        <a:ea typeface="Calibri"/>
                        <a:cs typeface="Times New Roman"/>
                      </a:endParaRPr>
                    </a:p>
                  </a:txBody>
                  <a:tcPr marL="68580" marR="68580" marT="0" marB="0"/>
                </a:tc>
              </a:tr>
              <a:tr h="253288">
                <a:tc>
                  <a:txBody>
                    <a:bodyPr/>
                    <a:lstStyle/>
                    <a:p>
                      <a:pPr>
                        <a:lnSpc>
                          <a:spcPct val="115000"/>
                        </a:lnSpc>
                        <a:spcAft>
                          <a:spcPts val="0"/>
                        </a:spcAft>
                      </a:pPr>
                      <a:r>
                        <a:rPr lang="en-GB" sz="1400" noProof="0" smtClean="0">
                          <a:effectLst/>
                        </a:rPr>
                        <a:t>Inheritance tax/donation</a:t>
                      </a:r>
                      <a:r>
                        <a:rPr lang="en-GB" sz="1400" baseline="0" noProof="0" smtClean="0">
                          <a:effectLst/>
                        </a:rPr>
                        <a:t> tax</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dirty="0" smtClean="0">
                          <a:effectLst/>
                        </a:rPr>
                        <a:t>No</a:t>
                      </a:r>
                      <a:endParaRPr lang="en-GB" sz="1400" noProof="0" dirty="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depending</a:t>
                      </a:r>
                      <a:r>
                        <a:rPr lang="en-GB" sz="1400" baseline="0" noProof="0" smtClean="0">
                          <a:effectLst/>
                        </a:rPr>
                        <a:t> </a:t>
                      </a:r>
                      <a:r>
                        <a:rPr lang="en-GB" sz="1400" noProof="0" smtClean="0">
                          <a:effectLst/>
                        </a:rPr>
                        <a:t>on the canton</a:t>
                      </a:r>
                      <a:endParaRPr lang="en-GB" sz="1400" noProof="0">
                        <a:solidFill>
                          <a:srgbClr val="365F91"/>
                        </a:solidFill>
                        <a:effectLst/>
                        <a:latin typeface="Calibri"/>
                        <a:ea typeface="Calibri"/>
                        <a:cs typeface="Times New Roman"/>
                      </a:endParaRPr>
                    </a:p>
                  </a:txBody>
                  <a:tcPr marL="68580" marR="68580" marT="0" marB="0"/>
                </a:tc>
              </a:tr>
              <a:tr h="253288">
                <a:tc>
                  <a:txBody>
                    <a:bodyPr/>
                    <a:lstStyle/>
                    <a:p>
                      <a:pPr>
                        <a:lnSpc>
                          <a:spcPct val="115000"/>
                        </a:lnSpc>
                        <a:spcAft>
                          <a:spcPts val="0"/>
                        </a:spcAft>
                      </a:pPr>
                      <a:r>
                        <a:rPr lang="en-GB" sz="1400" noProof="0" smtClean="0">
                          <a:effectLst/>
                        </a:rPr>
                        <a:t>Property tax</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dirty="0" smtClean="0">
                          <a:effectLst/>
                        </a:rPr>
                        <a:t>Yes</a:t>
                      </a:r>
                      <a:endParaRPr lang="en-GB" sz="1400" noProof="0" dirty="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r>
              <a:tr h="253288">
                <a:tc>
                  <a:txBody>
                    <a:bodyPr/>
                    <a:lstStyle/>
                    <a:p>
                      <a:pPr>
                        <a:lnSpc>
                          <a:spcPct val="115000"/>
                        </a:lnSpc>
                        <a:spcAft>
                          <a:spcPts val="0"/>
                        </a:spcAft>
                      </a:pPr>
                      <a:r>
                        <a:rPr lang="en-GB" sz="1400" noProof="0" smtClean="0">
                          <a:effectLst/>
                        </a:rPr>
                        <a:t>Property</a:t>
                      </a:r>
                      <a:r>
                        <a:rPr lang="en-GB" sz="1400" baseline="0" noProof="0" smtClean="0">
                          <a:effectLst/>
                        </a:rPr>
                        <a:t> transfer tax</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 </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r>
              <a:tr h="253288">
                <a:tc>
                  <a:txBody>
                    <a:bodyPr/>
                    <a:lstStyle/>
                    <a:p>
                      <a:pPr>
                        <a:lnSpc>
                          <a:spcPct val="115000"/>
                        </a:lnSpc>
                        <a:spcAft>
                          <a:spcPts val="0"/>
                        </a:spcAft>
                      </a:pPr>
                      <a:r>
                        <a:rPr lang="en-GB" sz="1400" noProof="0" smtClean="0">
                          <a:effectLst/>
                        </a:rPr>
                        <a:t>Stamp</a:t>
                      </a:r>
                      <a:r>
                        <a:rPr lang="en-GB" sz="1400" baseline="0" noProof="0" smtClean="0">
                          <a:effectLst/>
                        </a:rPr>
                        <a:t> duties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 </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Processing</a:t>
                      </a:r>
                      <a:r>
                        <a:rPr lang="en-GB" sz="1400" baseline="0" noProof="0" smtClean="0">
                          <a:effectLst/>
                        </a:rPr>
                        <a:t> fee</a:t>
                      </a:r>
                      <a:r>
                        <a:rPr lang="en-GB" sz="1400" noProof="0" smtClean="0">
                          <a:effectLst/>
                        </a:rPr>
                        <a:t> </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r>
              <a:tr h="506577">
                <a:tc>
                  <a:txBody>
                    <a:bodyPr/>
                    <a:lstStyle/>
                    <a:p>
                      <a:pPr>
                        <a:lnSpc>
                          <a:spcPct val="115000"/>
                        </a:lnSpc>
                        <a:spcAft>
                          <a:spcPts val="0"/>
                        </a:spcAft>
                      </a:pPr>
                      <a:r>
                        <a:rPr lang="en-GB" sz="1400" noProof="0" smtClean="0">
                          <a:effectLst/>
                        </a:rPr>
                        <a:t>Taxes</a:t>
                      </a:r>
                      <a:r>
                        <a:rPr lang="en-GB" sz="1400" baseline="0" noProof="0" smtClean="0">
                          <a:effectLst/>
                        </a:rPr>
                        <a:t> on lotteries, gambling and betting</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 </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dirty="0" smtClean="0">
                          <a:effectLst/>
                        </a:rPr>
                        <a:t>Yes</a:t>
                      </a:r>
                      <a:endParaRPr lang="en-GB" sz="1400" noProof="0" dirty="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dirty="0" smtClean="0">
                          <a:effectLst/>
                        </a:rPr>
                        <a:t>Yes</a:t>
                      </a:r>
                      <a:endParaRPr lang="en-GB" sz="1400" noProof="0" dirty="0">
                        <a:solidFill>
                          <a:srgbClr val="365F91"/>
                        </a:solidFill>
                        <a:effectLst/>
                        <a:latin typeface="Calibri"/>
                        <a:ea typeface="Calibri"/>
                        <a:cs typeface="Times New Roman"/>
                      </a:endParaRPr>
                    </a:p>
                  </a:txBody>
                  <a:tcPr marL="68580" marR="68580" marT="0" marB="0"/>
                </a:tc>
              </a:tr>
              <a:tr h="253288">
                <a:tc>
                  <a:txBody>
                    <a:bodyPr/>
                    <a:lstStyle/>
                    <a:p>
                      <a:pPr>
                        <a:lnSpc>
                          <a:spcPct val="115000"/>
                        </a:lnSpc>
                        <a:spcAft>
                          <a:spcPts val="0"/>
                        </a:spcAft>
                      </a:pPr>
                      <a:r>
                        <a:rPr lang="en-GB" sz="1400" noProof="0" smtClean="0">
                          <a:effectLst/>
                        </a:rPr>
                        <a:t>Church tax</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No</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Yes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dirty="0" smtClean="0">
                          <a:effectLst/>
                        </a:rPr>
                        <a:t>Yes</a:t>
                      </a:r>
                      <a:endParaRPr lang="en-GB" sz="1400" noProof="0" dirty="0">
                        <a:solidFill>
                          <a:srgbClr val="365F91"/>
                        </a:solidFill>
                        <a:effectLst/>
                        <a:latin typeface="Calibri"/>
                        <a:ea typeface="Calibri"/>
                        <a:cs typeface="Times New Roman"/>
                      </a:endParaRPr>
                    </a:p>
                  </a:txBody>
                  <a:tcPr marL="68580" marR="68580" marT="0" marB="0"/>
                </a:tc>
              </a:tr>
              <a:tr h="253288">
                <a:tc>
                  <a:txBody>
                    <a:bodyPr/>
                    <a:lstStyle/>
                    <a:p>
                      <a:pPr>
                        <a:lnSpc>
                          <a:spcPct val="115000"/>
                        </a:lnSpc>
                        <a:spcAft>
                          <a:spcPts val="0"/>
                        </a:spcAft>
                      </a:pPr>
                      <a:r>
                        <a:rPr lang="en-GB" sz="1400" noProof="0" smtClean="0">
                          <a:effectLst/>
                        </a:rPr>
                        <a:t>Special taxes</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 </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 </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smtClean="0">
                          <a:effectLst/>
                        </a:rPr>
                        <a:t>Solidarity</a:t>
                      </a:r>
                      <a:r>
                        <a:rPr lang="en-GB" sz="1400" baseline="0" noProof="0" smtClean="0">
                          <a:effectLst/>
                        </a:rPr>
                        <a:t> surcharge</a:t>
                      </a:r>
                      <a:endParaRPr lang="en-GB" sz="1400" noProof="0">
                        <a:solidFill>
                          <a:srgbClr val="365F9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noProof="0" dirty="0" smtClean="0">
                          <a:effectLst/>
                        </a:rPr>
                        <a:t> </a:t>
                      </a:r>
                      <a:endParaRPr lang="en-GB" sz="1400" noProof="0" dirty="0">
                        <a:solidFill>
                          <a:srgbClr val="365F91"/>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271145578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332656"/>
            <a:ext cx="8229600" cy="792088"/>
          </a:xfrm>
        </p:spPr>
        <p:txBody>
          <a:bodyPr>
            <a:normAutofit/>
          </a:bodyPr>
          <a:lstStyle/>
          <a:p>
            <a:r>
              <a:rPr lang="en-GB" sz="2800" b="1" dirty="0" smtClean="0">
                <a:solidFill>
                  <a:schemeClr val="bg1"/>
                </a:solidFill>
              </a:rPr>
              <a:t>Corporate income tax in Poland</a:t>
            </a:r>
            <a:endParaRPr lang="en-GB" sz="2800" dirty="0">
              <a:solidFill>
                <a:schemeClr val="bg1"/>
              </a:solidFill>
            </a:endParaRPr>
          </a:p>
        </p:txBody>
      </p:sp>
      <p:sp>
        <p:nvSpPr>
          <p:cNvPr id="8" name="Symbol zastępczy zawartości 7"/>
          <p:cNvSpPr>
            <a:spLocks noGrp="1"/>
          </p:cNvSpPr>
          <p:nvPr>
            <p:ph idx="1"/>
          </p:nvPr>
        </p:nvSpPr>
        <p:spPr>
          <a:xfrm>
            <a:off x="457200" y="1340768"/>
            <a:ext cx="8229600" cy="5012397"/>
          </a:xfrm>
          <a:noFill/>
        </p:spPr>
        <p:txBody>
          <a:bodyPr>
            <a:noAutofit/>
          </a:bodyPr>
          <a:lstStyle/>
          <a:p>
            <a:pPr marL="536400" indent="-179388">
              <a:buNone/>
              <a:defRPr/>
            </a:pPr>
            <a:r>
              <a:rPr lang="en-GB" sz="1900" dirty="0" smtClean="0">
                <a:solidFill>
                  <a:schemeClr val="tx1">
                    <a:lumMod val="50000"/>
                    <a:lumOff val="50000"/>
                  </a:schemeClr>
                </a:solidFill>
              </a:rPr>
              <a:t>• </a:t>
            </a:r>
            <a:r>
              <a:rPr lang="en-GB" sz="1900" dirty="0" smtClean="0">
                <a:solidFill>
                  <a:schemeClr val="tx1">
                    <a:lumMod val="65000"/>
                    <a:lumOff val="35000"/>
                  </a:schemeClr>
                </a:solidFill>
              </a:rPr>
              <a:t>Corporate Income Tax (Polish: </a:t>
            </a:r>
            <a:r>
              <a:rPr lang="en-GB" sz="1900" dirty="0" err="1" smtClean="0">
                <a:solidFill>
                  <a:schemeClr val="tx1">
                    <a:lumMod val="65000"/>
                    <a:lumOff val="35000"/>
                  </a:schemeClr>
                </a:solidFill>
              </a:rPr>
              <a:t>Podatek</a:t>
            </a:r>
            <a:r>
              <a:rPr lang="en-GB" sz="1900" dirty="0" smtClean="0">
                <a:solidFill>
                  <a:schemeClr val="tx1">
                    <a:lumMod val="65000"/>
                    <a:lumOff val="35000"/>
                  </a:schemeClr>
                </a:solidFill>
              </a:rPr>
              <a:t> </a:t>
            </a:r>
            <a:r>
              <a:rPr lang="en-GB" sz="1900" dirty="0" err="1" smtClean="0">
                <a:solidFill>
                  <a:schemeClr val="tx1">
                    <a:lumMod val="65000"/>
                    <a:lumOff val="35000"/>
                  </a:schemeClr>
                </a:solidFill>
              </a:rPr>
              <a:t>dochodowy</a:t>
            </a:r>
            <a:r>
              <a:rPr lang="en-GB" sz="1900" dirty="0" smtClean="0">
                <a:solidFill>
                  <a:schemeClr val="tx1">
                    <a:lumMod val="65000"/>
                    <a:lumOff val="35000"/>
                  </a:schemeClr>
                </a:solidFill>
              </a:rPr>
              <a:t> od </a:t>
            </a:r>
            <a:r>
              <a:rPr lang="en-GB" sz="1900" dirty="0" err="1" smtClean="0">
                <a:solidFill>
                  <a:schemeClr val="tx1">
                    <a:lumMod val="65000"/>
                    <a:lumOff val="35000"/>
                  </a:schemeClr>
                </a:solidFill>
              </a:rPr>
              <a:t>osób</a:t>
            </a:r>
            <a:r>
              <a:rPr lang="en-GB" sz="1900" dirty="0" smtClean="0">
                <a:solidFill>
                  <a:schemeClr val="tx1">
                    <a:lumMod val="65000"/>
                    <a:lumOff val="35000"/>
                  </a:schemeClr>
                </a:solidFill>
              </a:rPr>
              <a:t> </a:t>
            </a:r>
            <a:r>
              <a:rPr lang="en-GB" sz="1900" dirty="0" err="1" smtClean="0">
                <a:solidFill>
                  <a:schemeClr val="tx1">
                    <a:lumMod val="65000"/>
                    <a:lumOff val="35000"/>
                  </a:schemeClr>
                </a:solidFill>
              </a:rPr>
              <a:t>prawnych</a:t>
            </a:r>
            <a:r>
              <a:rPr lang="en-GB" sz="1900" dirty="0" smtClean="0">
                <a:solidFill>
                  <a:schemeClr val="tx1">
                    <a:lumMod val="65000"/>
                    <a:lumOff val="35000"/>
                  </a:schemeClr>
                </a:solidFill>
              </a:rPr>
              <a:t>) constitutes a tax imposed on income of legal persons, capital companies at the early stage of their establishment, organisational units without legal personality </a:t>
            </a:r>
          </a:p>
          <a:p>
            <a:pPr marL="536400" indent="-179388">
              <a:buNone/>
              <a:defRPr/>
            </a:pPr>
            <a:r>
              <a:rPr lang="en-GB" sz="1900" dirty="0" smtClean="0">
                <a:solidFill>
                  <a:schemeClr val="tx1">
                    <a:lumMod val="65000"/>
                    <a:lumOff val="35000"/>
                  </a:schemeClr>
                </a:solidFill>
              </a:rPr>
              <a:t>• Corporate income tax makes 19%</a:t>
            </a:r>
          </a:p>
          <a:p>
            <a:pPr marL="536400" indent="-179388">
              <a:buNone/>
              <a:defRPr/>
            </a:pPr>
            <a:r>
              <a:rPr lang="en-GB" sz="1900" dirty="0" smtClean="0">
                <a:solidFill>
                  <a:schemeClr val="tx1">
                    <a:lumMod val="65000"/>
                    <a:lumOff val="35000"/>
                  </a:schemeClr>
                </a:solidFill>
              </a:rPr>
              <a:t>• in general the accrual principle is applicable, originated from the realisation principle</a:t>
            </a:r>
          </a:p>
          <a:p>
            <a:pPr marL="536400" indent="-179388">
              <a:buNone/>
              <a:defRPr/>
            </a:pPr>
            <a:r>
              <a:rPr lang="en-GB" sz="1900" dirty="0" smtClean="0">
                <a:solidFill>
                  <a:schemeClr val="tx1">
                    <a:lumMod val="65000"/>
                    <a:lumOff val="35000"/>
                  </a:schemeClr>
                </a:solidFill>
              </a:rPr>
              <a:t>• the generated profit is subject to taxation irrespective of whether or not it is retained or distributed</a:t>
            </a:r>
          </a:p>
          <a:p>
            <a:pPr marL="536400" indent="-179388">
              <a:buNone/>
              <a:defRPr/>
            </a:pPr>
            <a:r>
              <a:rPr lang="en-GB" sz="1900" dirty="0" smtClean="0">
                <a:solidFill>
                  <a:schemeClr val="tx1">
                    <a:lumMod val="65000"/>
                    <a:lumOff val="35000"/>
                  </a:schemeClr>
                </a:solidFill>
              </a:rPr>
              <a:t>• the economic double taxation stipulates the following – at first the profits of a limited liability company are subject to taxation and then they are distributed among shareholders</a:t>
            </a:r>
          </a:p>
          <a:p>
            <a:pPr marL="536400" indent="-179388">
              <a:buNone/>
              <a:defRPr/>
            </a:pPr>
            <a:r>
              <a:rPr lang="en-GB" sz="1900" dirty="0" smtClean="0">
                <a:solidFill>
                  <a:schemeClr val="tx1">
                    <a:lumMod val="65000"/>
                    <a:lumOff val="35000"/>
                  </a:schemeClr>
                </a:solidFill>
              </a:rPr>
              <a:t>• the losses are going to be carried over during the next 5 years since the loss producing year, however max. up to the amount of 50% of the loss in a</a:t>
            </a:r>
            <a:r>
              <a:rPr lang="pl-PL" sz="1900" dirty="0" smtClean="0">
                <a:solidFill>
                  <a:schemeClr val="tx1">
                    <a:lumMod val="65000"/>
                    <a:lumOff val="35000"/>
                  </a:schemeClr>
                </a:solidFill>
              </a:rPr>
              <a:t> </a:t>
            </a:r>
            <a:r>
              <a:rPr lang="en-GB" sz="1900" dirty="0" smtClean="0">
                <a:solidFill>
                  <a:schemeClr val="tx1">
                    <a:lumMod val="65000"/>
                    <a:lumOff val="35000"/>
                  </a:schemeClr>
                </a:solidFill>
              </a:rPr>
              <a:t>year</a:t>
            </a:r>
          </a:p>
          <a:p>
            <a:pPr marL="536400" indent="-179388">
              <a:buNone/>
              <a:defRPr/>
            </a:pPr>
            <a:r>
              <a:rPr lang="en-GB" sz="1900" dirty="0" smtClean="0">
                <a:solidFill>
                  <a:schemeClr val="tx1">
                    <a:lumMod val="65000"/>
                    <a:lumOff val="35000"/>
                  </a:schemeClr>
                </a:solidFill>
              </a:rPr>
              <a:t>• companies are entitled to form a corporation (integrated company) that is considered as a uniform subject to the corporate income tax</a:t>
            </a:r>
          </a:p>
        </p:txBody>
      </p:sp>
    </p:spTree>
    <p:extLst>
      <p:ext uri="{BB962C8B-B14F-4D97-AF65-F5344CB8AC3E}">
        <p14:creationId xmlns:p14="http://schemas.microsoft.com/office/powerpoint/2010/main" xmlns="" val="36310549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p:spPr>
        <p:txBody>
          <a:bodyPr>
            <a:normAutofit/>
          </a:bodyPr>
          <a:lstStyle/>
          <a:p>
            <a:r>
              <a:rPr lang="en-GB" sz="2800" b="1" dirty="0" smtClean="0">
                <a:solidFill>
                  <a:schemeClr val="bg1"/>
                </a:solidFill>
              </a:rPr>
              <a:t>Corporate income tax in Poland (2)</a:t>
            </a:r>
            <a:endParaRPr lang="en-GB" sz="2800" dirty="0">
              <a:solidFill>
                <a:schemeClr val="bg1"/>
              </a:solidFill>
            </a:endParaRPr>
          </a:p>
        </p:txBody>
      </p:sp>
      <p:sp>
        <p:nvSpPr>
          <p:cNvPr id="8" name="Symbol zastępczy zawartości 7"/>
          <p:cNvSpPr>
            <a:spLocks noGrp="1"/>
          </p:cNvSpPr>
          <p:nvPr>
            <p:ph idx="1"/>
          </p:nvPr>
        </p:nvSpPr>
        <p:spPr>
          <a:xfrm>
            <a:off x="457200" y="1412776"/>
            <a:ext cx="8363272" cy="4968552"/>
          </a:xfrm>
        </p:spPr>
        <p:txBody>
          <a:bodyPr>
            <a:normAutofit fontScale="40000" lnSpcReduction="20000"/>
          </a:bodyPr>
          <a:lstStyle/>
          <a:p>
            <a:pPr marL="534988" indent="-173038">
              <a:lnSpc>
                <a:spcPct val="120000"/>
              </a:lnSpc>
              <a:spcBef>
                <a:spcPts val="480"/>
              </a:spcBef>
              <a:buNone/>
              <a:defRPr/>
            </a:pPr>
            <a:r>
              <a:rPr lang="en-GB" sz="4800" dirty="0" smtClean="0">
                <a:solidFill>
                  <a:schemeClr val="tx1">
                    <a:lumMod val="65000"/>
                    <a:lumOff val="35000"/>
                  </a:schemeClr>
                </a:solidFill>
              </a:rPr>
              <a:t>• the basis for taxation constitutes the income left after the legally required deductions have been taken</a:t>
            </a:r>
          </a:p>
          <a:p>
            <a:pPr marL="715963" indent="-173038">
              <a:lnSpc>
                <a:spcPct val="120000"/>
              </a:lnSpc>
              <a:spcBef>
                <a:spcPts val="480"/>
              </a:spcBef>
              <a:buFontTx/>
              <a:buChar char="-"/>
              <a:defRPr/>
            </a:pPr>
            <a:r>
              <a:rPr lang="en-GB" sz="4800" dirty="0" smtClean="0">
                <a:solidFill>
                  <a:schemeClr val="tx1">
                    <a:lumMod val="65000"/>
                    <a:lumOff val="35000"/>
                  </a:schemeClr>
                </a:solidFill>
              </a:rPr>
              <a:t>taxable revenues: e.g. money received, cash values including currency exchange rates, value of the objects or rights acquired as a whole or to some extend for a consideration</a:t>
            </a:r>
          </a:p>
          <a:p>
            <a:pPr marL="715963" indent="-173038">
              <a:lnSpc>
                <a:spcPct val="120000"/>
              </a:lnSpc>
              <a:spcBef>
                <a:spcPts val="480"/>
              </a:spcBef>
              <a:buFontTx/>
              <a:buChar char="-"/>
              <a:defRPr/>
            </a:pPr>
            <a:r>
              <a:rPr lang="en-GB" sz="4800" dirty="0" smtClean="0">
                <a:solidFill>
                  <a:schemeClr val="tx1">
                    <a:lumMod val="65000"/>
                    <a:lumOff val="35000"/>
                  </a:schemeClr>
                </a:solidFill>
              </a:rPr>
              <a:t>costs: criterion costs to be borne, coherence between the costs incurred and revenues</a:t>
            </a:r>
          </a:p>
          <a:p>
            <a:pPr marL="715963" indent="-173038">
              <a:lnSpc>
                <a:spcPct val="120000"/>
              </a:lnSpc>
              <a:spcBef>
                <a:spcPts val="480"/>
              </a:spcBef>
              <a:buFontTx/>
              <a:buChar char="-"/>
              <a:defRPr/>
            </a:pPr>
            <a:r>
              <a:rPr lang="en-GB" sz="4800" dirty="0" smtClean="0">
                <a:solidFill>
                  <a:schemeClr val="tx1">
                    <a:lumMod val="65000"/>
                    <a:lumOff val="35000"/>
                  </a:schemeClr>
                </a:solidFill>
              </a:rPr>
              <a:t>non-allowable revenues: e.g. interest on liabilities, loan agreements that are in fact deducted, but not paid or amortized</a:t>
            </a:r>
          </a:p>
          <a:p>
            <a:pPr marL="534988" indent="-173038">
              <a:lnSpc>
                <a:spcPct val="120000"/>
              </a:lnSpc>
              <a:spcBef>
                <a:spcPts val="480"/>
              </a:spcBef>
              <a:buNone/>
              <a:defRPr/>
            </a:pPr>
            <a:r>
              <a:rPr lang="en-GB" sz="4800" dirty="0" smtClean="0">
                <a:solidFill>
                  <a:schemeClr val="tx1">
                    <a:lumMod val="65000"/>
                    <a:lumOff val="35000"/>
                  </a:schemeClr>
                </a:solidFill>
              </a:rPr>
              <a:t>• corporate income tax prepayment </a:t>
            </a:r>
          </a:p>
          <a:p>
            <a:pPr marL="715963" indent="-173038">
              <a:lnSpc>
                <a:spcPct val="120000"/>
              </a:lnSpc>
              <a:spcBef>
                <a:spcPts val="480"/>
              </a:spcBef>
              <a:buNone/>
              <a:defRPr/>
            </a:pPr>
            <a:r>
              <a:rPr lang="en-GB" sz="4800" dirty="0" smtClean="0">
                <a:solidFill>
                  <a:schemeClr val="tx1">
                    <a:lumMod val="65000"/>
                    <a:lumOff val="35000"/>
                  </a:schemeClr>
                </a:solidFill>
              </a:rPr>
              <a:t>-	monthly (also quarterly or under certain circumstances in a simplified form in the amount of 1/12 of the total tax due in the previous year)</a:t>
            </a:r>
          </a:p>
          <a:p>
            <a:pPr marL="715963" indent="-173038">
              <a:lnSpc>
                <a:spcPct val="120000"/>
              </a:lnSpc>
              <a:spcBef>
                <a:spcPts val="480"/>
              </a:spcBef>
              <a:buNone/>
              <a:defRPr/>
            </a:pPr>
            <a:r>
              <a:rPr lang="en-GB" sz="4800" dirty="0" smtClean="0">
                <a:solidFill>
                  <a:schemeClr val="tx1">
                    <a:lumMod val="65000"/>
                    <a:lumOff val="35000"/>
                  </a:schemeClr>
                </a:solidFill>
              </a:rPr>
              <a:t>-	until 20th day of the month for the previous month (for December until 20th December in the amount of that for November in the event that the tax year constitutes a calendar year)</a:t>
            </a:r>
          </a:p>
          <a:p>
            <a:pPr marL="0" indent="0" algn="ctr">
              <a:buNone/>
            </a:pPr>
            <a:endParaRPr lang="en-GB" dirty="0"/>
          </a:p>
        </p:txBody>
      </p:sp>
    </p:spTree>
    <p:extLst>
      <p:ext uri="{BB962C8B-B14F-4D97-AF65-F5344CB8AC3E}">
        <p14:creationId xmlns:p14="http://schemas.microsoft.com/office/powerpoint/2010/main" xmlns="" val="36310549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p:spPr>
        <p:txBody>
          <a:bodyPr>
            <a:normAutofit/>
          </a:bodyPr>
          <a:lstStyle/>
          <a:p>
            <a:r>
              <a:rPr lang="en-GB" sz="2800" b="1" dirty="0" smtClean="0">
                <a:solidFill>
                  <a:schemeClr val="bg1"/>
                </a:solidFill>
              </a:rPr>
              <a:t>Corporate income tax in Germany</a:t>
            </a:r>
            <a:endParaRPr lang="en-GB" sz="2800" b="1" dirty="0">
              <a:solidFill>
                <a:schemeClr val="bg1"/>
              </a:solidFill>
            </a:endParaRPr>
          </a:p>
        </p:txBody>
      </p:sp>
      <p:sp>
        <p:nvSpPr>
          <p:cNvPr id="8" name="Symbol zastępczy zawartości 7"/>
          <p:cNvSpPr>
            <a:spLocks noGrp="1"/>
          </p:cNvSpPr>
          <p:nvPr>
            <p:ph idx="1"/>
          </p:nvPr>
        </p:nvSpPr>
        <p:spPr>
          <a:xfrm>
            <a:off x="457200" y="1412776"/>
            <a:ext cx="8229600" cy="4940389"/>
          </a:xfrm>
        </p:spPr>
        <p:txBody>
          <a:bodyPr>
            <a:normAutofit/>
          </a:bodyPr>
          <a:lstStyle/>
          <a:p>
            <a:pPr marL="534988" indent="-173038"/>
            <a:r>
              <a:rPr lang="en-GB" sz="2000" b="1" dirty="0" smtClean="0">
                <a:solidFill>
                  <a:schemeClr val="tx1">
                    <a:lumMod val="65000"/>
                    <a:lumOff val="35000"/>
                  </a:schemeClr>
                </a:solidFill>
              </a:rPr>
              <a:t>Corporate income tax</a:t>
            </a:r>
            <a:r>
              <a:rPr lang="en-GB" sz="2000" dirty="0" smtClean="0">
                <a:solidFill>
                  <a:schemeClr val="tx1">
                    <a:lumMod val="65000"/>
                    <a:lumOff val="35000"/>
                  </a:schemeClr>
                </a:solidFill>
              </a:rPr>
              <a:t> (abbr.: CIT) is the tax imposed on the income of legal persons such as capital companies, cooperatives or associations. </a:t>
            </a:r>
          </a:p>
          <a:p>
            <a:pPr marL="534988" indent="-173038"/>
            <a:r>
              <a:rPr lang="en-GB" sz="2000" dirty="0" smtClean="0">
                <a:solidFill>
                  <a:schemeClr val="tx1">
                    <a:lumMod val="65000"/>
                    <a:lumOff val="35000"/>
                  </a:schemeClr>
                </a:solidFill>
              </a:rPr>
              <a:t>It is a community tax, because the revenues are divided equally between the federal government and federal states</a:t>
            </a:r>
          </a:p>
          <a:p>
            <a:pPr marL="534988" indent="-173038"/>
            <a:r>
              <a:rPr lang="en-GB" sz="2000" dirty="0" smtClean="0">
                <a:solidFill>
                  <a:schemeClr val="tx1">
                    <a:lumMod val="65000"/>
                    <a:lumOff val="35000"/>
                  </a:schemeClr>
                </a:solidFill>
              </a:rPr>
              <a:t>CIT makes 15 % of the revenues being subject to taxation </a:t>
            </a:r>
          </a:p>
          <a:p>
            <a:pPr marL="534988" indent="-173038"/>
            <a:r>
              <a:rPr lang="en-GB" sz="2000" dirty="0" smtClean="0">
                <a:solidFill>
                  <a:schemeClr val="tx1">
                    <a:lumMod val="65000"/>
                    <a:lumOff val="35000"/>
                  </a:schemeClr>
                </a:solidFill>
              </a:rPr>
              <a:t>the relevant income is established on the basis of the tax balance sheet by various adjustments set by tax law </a:t>
            </a:r>
          </a:p>
          <a:p>
            <a:pPr marL="534988" indent="-173038"/>
            <a:r>
              <a:rPr lang="en-GB" sz="2000" dirty="0" smtClean="0">
                <a:solidFill>
                  <a:schemeClr val="tx1">
                    <a:lumMod val="65000"/>
                    <a:lumOff val="35000"/>
                  </a:schemeClr>
                </a:solidFill>
              </a:rPr>
              <a:t>the corporate income tax return for the previous calendar year has to be paid back regularly to the tax office until 31st May, subsequently it is going to be reviewed in order to establish the due corporate income tax and solidarity surcharge by means of the tax assessment note (the tax office may establish the tax advance </a:t>
            </a:r>
            <a:r>
              <a:rPr lang="pl-PL" sz="2000" dirty="0" err="1" smtClean="0">
                <a:solidFill>
                  <a:schemeClr val="tx1">
                    <a:lumMod val="65000"/>
                    <a:lumOff val="35000"/>
                  </a:schemeClr>
                </a:solidFill>
              </a:rPr>
              <a:t>quarterly</a:t>
            </a:r>
            <a:r>
              <a:rPr lang="pl-PL" sz="2000" dirty="0" smtClean="0">
                <a:solidFill>
                  <a:schemeClr val="tx1">
                    <a:lumMod val="65000"/>
                    <a:lumOff val="35000"/>
                  </a:schemeClr>
                </a:solidFill>
              </a:rPr>
              <a:t> </a:t>
            </a:r>
            <a:r>
              <a:rPr lang="en-GB" sz="2000" dirty="0" smtClean="0">
                <a:solidFill>
                  <a:schemeClr val="tx1">
                    <a:lumMod val="65000"/>
                    <a:lumOff val="35000"/>
                  </a:schemeClr>
                </a:solidFill>
              </a:rPr>
              <a:t>by means of </a:t>
            </a:r>
            <a:r>
              <a:rPr lang="pl-PL" sz="2000" dirty="0" smtClean="0">
                <a:solidFill>
                  <a:schemeClr val="tx1">
                    <a:lumMod val="65000"/>
                    <a:lumOff val="35000"/>
                  </a:schemeClr>
                </a:solidFill>
              </a:rPr>
              <a:t>a </a:t>
            </a:r>
            <a:r>
              <a:rPr lang="en-GB" sz="2000" dirty="0" smtClean="0">
                <a:solidFill>
                  <a:schemeClr val="tx1">
                    <a:lumMod val="65000"/>
                    <a:lumOff val="35000"/>
                  </a:schemeClr>
                </a:solidFill>
              </a:rPr>
              <a:t>preliminary income assessment (on the basis of the corporate income tax for the last assessment)).</a:t>
            </a:r>
            <a:endParaRPr lang="en-GB" sz="2000" dirty="0">
              <a:solidFill>
                <a:schemeClr val="tx1">
                  <a:lumMod val="65000"/>
                  <a:lumOff val="35000"/>
                </a:schemeClr>
              </a:solidFill>
            </a:endParaRPr>
          </a:p>
        </p:txBody>
      </p:sp>
    </p:spTree>
    <p:extLst>
      <p:ext uri="{BB962C8B-B14F-4D97-AF65-F5344CB8AC3E}">
        <p14:creationId xmlns:p14="http://schemas.microsoft.com/office/powerpoint/2010/main" xmlns="" val="390113392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p:spPr>
        <p:txBody>
          <a:bodyPr>
            <a:normAutofit/>
          </a:bodyPr>
          <a:lstStyle/>
          <a:p>
            <a:r>
              <a:rPr lang="en-GB" sz="2800" b="1" dirty="0" smtClean="0">
                <a:solidFill>
                  <a:schemeClr val="bg1"/>
                </a:solidFill>
              </a:rPr>
              <a:t>Corporate income tax in Austria</a:t>
            </a:r>
            <a:endParaRPr lang="en-GB" sz="2800" b="1" dirty="0">
              <a:solidFill>
                <a:schemeClr val="bg1"/>
              </a:solidFill>
            </a:endParaRPr>
          </a:p>
        </p:txBody>
      </p:sp>
      <p:sp>
        <p:nvSpPr>
          <p:cNvPr id="8" name="Symbol zastępczy zawartości 7"/>
          <p:cNvSpPr>
            <a:spLocks noGrp="1"/>
          </p:cNvSpPr>
          <p:nvPr>
            <p:ph idx="1"/>
          </p:nvPr>
        </p:nvSpPr>
        <p:spPr>
          <a:xfrm>
            <a:off x="457200" y="1340768"/>
            <a:ext cx="8229600" cy="5112568"/>
          </a:xfrm>
        </p:spPr>
        <p:txBody>
          <a:bodyPr>
            <a:normAutofit fontScale="92500" lnSpcReduction="10000"/>
          </a:bodyPr>
          <a:lstStyle/>
          <a:p>
            <a:pPr marL="534988" indent="-173038">
              <a:lnSpc>
                <a:spcPct val="110000"/>
              </a:lnSpc>
              <a:buNone/>
            </a:pPr>
            <a:r>
              <a:rPr lang="en-GB" sz="2000" dirty="0" smtClean="0">
                <a:solidFill>
                  <a:schemeClr val="tx1">
                    <a:lumMod val="65000"/>
                    <a:lumOff val="35000"/>
                  </a:schemeClr>
                </a:solidFill>
              </a:rPr>
              <a:t>• makes 25% of the revenues being subject to taxation, irrespective of their amount (linear tax rate)</a:t>
            </a:r>
          </a:p>
          <a:p>
            <a:pPr marL="534988" indent="-173038">
              <a:lnSpc>
                <a:spcPct val="110000"/>
              </a:lnSpc>
              <a:buNone/>
            </a:pPr>
            <a:r>
              <a:rPr lang="en-GB" sz="2000" dirty="0" smtClean="0">
                <a:solidFill>
                  <a:schemeClr val="tx1">
                    <a:lumMod val="65000"/>
                    <a:lumOff val="35000"/>
                  </a:schemeClr>
                </a:solidFill>
              </a:rPr>
              <a:t>• in case of a limited liability company – in terms of both profits and losses –the so called ‘minimal income tax’ is due</a:t>
            </a:r>
          </a:p>
          <a:p>
            <a:pPr marL="534988" indent="-173038">
              <a:lnSpc>
                <a:spcPct val="110000"/>
              </a:lnSpc>
              <a:buNone/>
            </a:pPr>
            <a:r>
              <a:rPr lang="en-GB" sz="2000" dirty="0" smtClean="0">
                <a:solidFill>
                  <a:schemeClr val="tx1">
                    <a:lumMod val="65000"/>
                    <a:lumOff val="35000"/>
                  </a:schemeClr>
                </a:solidFill>
              </a:rPr>
              <a:t>- It amounts to either 1.092 EUR (in the first year of the activity) or 1.750 EUR and has to be paid every three months on 15.2., 15.5., 15.8., 15.11.</a:t>
            </a:r>
          </a:p>
          <a:p>
            <a:pPr marL="534988" indent="-173038">
              <a:lnSpc>
                <a:spcPct val="110000"/>
              </a:lnSpc>
              <a:buNone/>
            </a:pPr>
            <a:r>
              <a:rPr lang="en-GB" sz="2000" dirty="0" smtClean="0">
                <a:solidFill>
                  <a:schemeClr val="tx1">
                    <a:lumMod val="65000"/>
                    <a:lumOff val="35000"/>
                  </a:schemeClr>
                </a:solidFill>
              </a:rPr>
              <a:t>• loss compensation/loss carry forward: possible; limits to the loss carry forward and tax revenue sharing: temporarily unlimited, in general up to 75% of the annual net profit per year, the rest is due in the following years; no loss-carry back</a:t>
            </a:r>
          </a:p>
          <a:p>
            <a:pPr marL="534988" indent="-173038">
              <a:lnSpc>
                <a:spcPct val="110000"/>
              </a:lnSpc>
              <a:buNone/>
            </a:pPr>
            <a:r>
              <a:rPr lang="en-GB" sz="2000" dirty="0" smtClean="0">
                <a:solidFill>
                  <a:schemeClr val="tx1">
                    <a:lumMod val="65000"/>
                    <a:lumOff val="35000"/>
                  </a:schemeClr>
                </a:solidFill>
              </a:rPr>
              <a:t>• the corporate income tax return is to be paid until 30th April of the following year or in case of an electronic transfer via </a:t>
            </a:r>
            <a:r>
              <a:rPr lang="en-GB" sz="2000" dirty="0" err="1" smtClean="0">
                <a:solidFill>
                  <a:schemeClr val="tx1">
                    <a:lumMod val="65000"/>
                    <a:lumOff val="35000"/>
                  </a:schemeClr>
                </a:solidFill>
              </a:rPr>
              <a:t>FinanzOnline</a:t>
            </a:r>
            <a:r>
              <a:rPr lang="en-GB" sz="2000" dirty="0" smtClean="0">
                <a:solidFill>
                  <a:schemeClr val="tx1">
                    <a:lumMod val="65000"/>
                    <a:lumOff val="35000"/>
                  </a:schemeClr>
                </a:solidFill>
              </a:rPr>
              <a:t> until 30th June of the following year </a:t>
            </a:r>
          </a:p>
          <a:p>
            <a:pPr marL="715963" indent="-173038">
              <a:lnSpc>
                <a:spcPct val="110000"/>
              </a:lnSpc>
              <a:buFontTx/>
              <a:buChar char="-"/>
            </a:pPr>
            <a:r>
              <a:rPr lang="en-GB" sz="2000" dirty="0" smtClean="0">
                <a:solidFill>
                  <a:schemeClr val="tx1">
                    <a:lumMod val="65000"/>
                    <a:lumOff val="35000"/>
                  </a:schemeClr>
                </a:solidFill>
              </a:rPr>
              <a:t>upon justified request the period may be extended; </a:t>
            </a:r>
          </a:p>
          <a:p>
            <a:pPr marL="715963" indent="-173038">
              <a:lnSpc>
                <a:spcPct val="110000"/>
              </a:lnSpc>
              <a:buFontTx/>
              <a:buChar char="-"/>
            </a:pPr>
            <a:r>
              <a:rPr lang="en-GB" sz="2000" dirty="0" smtClean="0">
                <a:solidFill>
                  <a:schemeClr val="tx1">
                    <a:lumMod val="65000"/>
                    <a:lumOff val="35000"/>
                  </a:schemeClr>
                </a:solidFill>
              </a:rPr>
              <a:t>In the event of a tax representative the time is generally extended</a:t>
            </a:r>
          </a:p>
        </p:txBody>
      </p:sp>
    </p:spTree>
    <p:extLst>
      <p:ext uri="{BB962C8B-B14F-4D97-AF65-F5344CB8AC3E}">
        <p14:creationId xmlns:p14="http://schemas.microsoft.com/office/powerpoint/2010/main" xmlns="" val="346538957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850106"/>
          </a:xfrm>
        </p:spPr>
        <p:txBody>
          <a:bodyPr>
            <a:normAutofit/>
          </a:bodyPr>
          <a:lstStyle/>
          <a:p>
            <a:r>
              <a:rPr lang="en-GB" sz="2800" b="1" dirty="0" smtClean="0">
                <a:solidFill>
                  <a:schemeClr val="bg1"/>
                </a:solidFill>
              </a:rPr>
              <a:t>Corporate income tax in Switzerland</a:t>
            </a:r>
            <a:endParaRPr lang="en-GB" sz="2800" dirty="0">
              <a:solidFill>
                <a:schemeClr val="bg1"/>
              </a:solidFill>
            </a:endParaRPr>
          </a:p>
        </p:txBody>
      </p:sp>
      <p:sp>
        <p:nvSpPr>
          <p:cNvPr id="8" name="Symbol zastępczy zawartości 7"/>
          <p:cNvSpPr>
            <a:spLocks noGrp="1"/>
          </p:cNvSpPr>
          <p:nvPr>
            <p:ph idx="1"/>
          </p:nvPr>
        </p:nvSpPr>
        <p:spPr>
          <a:xfrm>
            <a:off x="457200" y="1340768"/>
            <a:ext cx="8363272" cy="5184576"/>
          </a:xfrm>
        </p:spPr>
        <p:txBody>
          <a:bodyPr>
            <a:normAutofit/>
          </a:bodyPr>
          <a:lstStyle/>
          <a:p>
            <a:pPr marL="534988" indent="-173038"/>
            <a:r>
              <a:rPr lang="en-GB" sz="2000" b="1" dirty="0" smtClean="0">
                <a:solidFill>
                  <a:schemeClr val="tx1">
                    <a:lumMod val="65000"/>
                    <a:lumOff val="35000"/>
                  </a:schemeClr>
                </a:solidFill>
              </a:rPr>
              <a:t>direct federal tax </a:t>
            </a:r>
            <a:r>
              <a:rPr lang="en-GB" sz="2000" dirty="0" smtClean="0">
                <a:solidFill>
                  <a:schemeClr val="tx1">
                    <a:lumMod val="65000"/>
                    <a:lumOff val="35000"/>
                  </a:schemeClr>
                </a:solidFill>
              </a:rPr>
              <a:t>(DFT) in case of legal persons is limited to the profit; it is assessed and collected from the cantons for the federal government and under its supervision (each canton pays 83 % of the amount of tax received to the government, therefore the cantonal share makes 17 %.)</a:t>
            </a:r>
          </a:p>
          <a:p>
            <a:pPr marL="715963" indent="-173038">
              <a:buNone/>
            </a:pPr>
            <a:r>
              <a:rPr lang="en-GB" sz="2000" dirty="0" smtClean="0">
                <a:solidFill>
                  <a:schemeClr val="tx1">
                    <a:lumMod val="65000"/>
                    <a:lumOff val="35000"/>
                  </a:schemeClr>
                </a:solidFill>
              </a:rPr>
              <a:t>- In general legal persons having their registered office or their actual administration in Switzerland are obliged to pay taxes </a:t>
            </a:r>
          </a:p>
          <a:p>
            <a:pPr marL="715963" indent="-173038">
              <a:buNone/>
            </a:pPr>
            <a:r>
              <a:rPr lang="en-GB" sz="2000" dirty="0" smtClean="0">
                <a:solidFill>
                  <a:schemeClr val="tx1">
                    <a:lumMod val="65000"/>
                    <a:lumOff val="35000"/>
                  </a:schemeClr>
                </a:solidFill>
              </a:rPr>
              <a:t>- In case of capital companies – the profit tax rate is proportional to DFT and makes 8.5%</a:t>
            </a:r>
          </a:p>
          <a:p>
            <a:pPr marL="715963" indent="-173038">
              <a:buNone/>
            </a:pPr>
            <a:r>
              <a:rPr lang="en-GB" sz="2000" dirty="0" smtClean="0">
                <a:solidFill>
                  <a:schemeClr val="tx1">
                    <a:lumMod val="65000"/>
                    <a:lumOff val="35000"/>
                  </a:schemeClr>
                </a:solidFill>
              </a:rPr>
              <a:t>- In case of associations, foundations and other legal persons the profit tax is proportional to DFT and makes 4.25%</a:t>
            </a:r>
          </a:p>
          <a:p>
            <a:pPr marL="534988" indent="-173038"/>
            <a:r>
              <a:rPr lang="en-GB" sz="2000" b="1" dirty="0" smtClean="0">
                <a:solidFill>
                  <a:schemeClr val="tx1">
                    <a:lumMod val="65000"/>
                    <a:lumOff val="35000"/>
                  </a:schemeClr>
                </a:solidFill>
              </a:rPr>
              <a:t>all Cantons and municipalities </a:t>
            </a:r>
            <a:r>
              <a:rPr lang="en-GB" sz="2000" dirty="0" smtClean="0">
                <a:solidFill>
                  <a:schemeClr val="tx1">
                    <a:lumMod val="65000"/>
                    <a:lumOff val="35000"/>
                  </a:schemeClr>
                </a:solidFill>
              </a:rPr>
              <a:t>(2 exceptions) provide for a tax from the net profit as well as from paid-in initial or share capital and reserves</a:t>
            </a:r>
          </a:p>
          <a:p>
            <a:pPr marL="715963" indent="-173038">
              <a:buNone/>
            </a:pPr>
            <a:r>
              <a:rPr lang="en-GB" sz="2000" dirty="0" smtClean="0">
                <a:solidFill>
                  <a:schemeClr val="tx1">
                    <a:lumMod val="65000"/>
                    <a:lumOff val="35000"/>
                  </a:schemeClr>
                </a:solidFill>
              </a:rPr>
              <a:t>- the taxes from the net profit are most often proportional to a tax rate  (fixed tax rate), the taxes from capital are almost in every canton proportional to 0.1%</a:t>
            </a:r>
          </a:p>
        </p:txBody>
      </p:sp>
    </p:spTree>
    <p:extLst>
      <p:ext uri="{BB962C8B-B14F-4D97-AF65-F5344CB8AC3E}">
        <p14:creationId xmlns:p14="http://schemas.microsoft.com/office/powerpoint/2010/main" xmlns="" val="66292832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3315</Words>
  <Application>Microsoft Office PowerPoint</Application>
  <PresentationFormat>Pokaz na ekranie (4:3)</PresentationFormat>
  <Paragraphs>421</Paragraphs>
  <Slides>27</Slides>
  <Notes>27</Notes>
  <HiddenSlides>0</HiddenSlides>
  <MMClips>0</MMClips>
  <ScaleCrop>false</ScaleCrop>
  <HeadingPairs>
    <vt:vector size="4" baseType="variant">
      <vt:variant>
        <vt:lpstr>Motyw</vt:lpstr>
      </vt:variant>
      <vt:variant>
        <vt:i4>1</vt:i4>
      </vt:variant>
      <vt:variant>
        <vt:lpstr>Tytuły slajdów</vt:lpstr>
      </vt:variant>
      <vt:variant>
        <vt:i4>27</vt:i4>
      </vt:variant>
    </vt:vector>
  </HeadingPairs>
  <TitlesOfParts>
    <vt:vector size="28" baseType="lpstr">
      <vt:lpstr>1_Motyw pakietu Office</vt:lpstr>
      <vt:lpstr>Differences in tax system in Poland and in German speaking countries Germany, Austria, Switzerland</vt:lpstr>
      <vt:lpstr> Presentation of the basic tax systems in Poland and in German speaking countries, i.e. Germany, Austria and in the German speaking part of Switzerland in the area of corporate income tax, income tax, value added tax and excise duty </vt:lpstr>
      <vt:lpstr>Poland, Austria and Germany are the Member States of the European Union, that’s why their tax systems are similar in many areas, e.g. in the area of value added tax on the grounds of the Directive 2006/112/EC on the common system of value added tax.  Despite the fact that Switzerland is not a Member State of the EU, it has concluded a bilateral agreement with the European Union; it is a federal country composed of 26 Cantons (in 19 Cantons German language is the only official language); taxes are imposed either by the federal government, Cantons or by the municipalities; each canton has its own tax law and imposes various tax burdens on income, assets, legacies, capital and property gains.</vt:lpstr>
      <vt:lpstr>Types of taxes</vt:lpstr>
      <vt:lpstr>Corporate income tax in Poland</vt:lpstr>
      <vt:lpstr>Corporate income tax in Poland (2)</vt:lpstr>
      <vt:lpstr>Corporate income tax in Germany</vt:lpstr>
      <vt:lpstr>Corporate income tax in Austria</vt:lpstr>
      <vt:lpstr>Corporate income tax in Switzerland</vt:lpstr>
      <vt:lpstr>Executive summary of the corporate tax systems</vt:lpstr>
      <vt:lpstr>Income tax in Poland</vt:lpstr>
      <vt:lpstr>Income tax in Poland (2)</vt:lpstr>
      <vt:lpstr>Income tax in Germany</vt:lpstr>
      <vt:lpstr>Income tax in Germany (2)</vt:lpstr>
      <vt:lpstr>Income tax in Austria</vt:lpstr>
      <vt:lpstr>Income tax in Switzerland</vt:lpstr>
      <vt:lpstr>Executive summary of the income tax systems</vt:lpstr>
      <vt:lpstr>Value Added Tax in Poland</vt:lpstr>
      <vt:lpstr>Value Added Tax in Poland (2)</vt:lpstr>
      <vt:lpstr>Value Added Tax in Poland (3)</vt:lpstr>
      <vt:lpstr>Value Added Tax in German speaking countries</vt:lpstr>
      <vt:lpstr>Excise duty</vt:lpstr>
      <vt:lpstr>Excise duty in Poland</vt:lpstr>
      <vt:lpstr>Church tax in Germany, Austria and Switzerland</vt:lpstr>
      <vt:lpstr>Trade tax in Germany</vt:lpstr>
      <vt:lpstr>Solidarity surcharge in Germany</vt:lpstr>
      <vt:lpstr>Executive summary of the asset-based fees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piozol</dc:creator>
  <cp:lastModifiedBy>karkep</cp:lastModifiedBy>
  <cp:revision>474</cp:revision>
  <cp:lastPrinted>2011-12-14T16:07:12Z</cp:lastPrinted>
  <dcterms:created xsi:type="dcterms:W3CDTF">2011-08-18T06:45:13Z</dcterms:created>
  <dcterms:modified xsi:type="dcterms:W3CDTF">2012-01-03T07:16:09Z</dcterms:modified>
</cp:coreProperties>
</file>